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notesMasterIdLst>
    <p:notesMasterId r:id="rId25"/>
  </p:notesMasterIdLst>
  <p:sldIdLst>
    <p:sldId id="256" r:id="rId2"/>
    <p:sldId id="257" r:id="rId3"/>
    <p:sldId id="261" r:id="rId4"/>
    <p:sldId id="280" r:id="rId5"/>
    <p:sldId id="281" r:id="rId6"/>
    <p:sldId id="282" r:id="rId7"/>
    <p:sldId id="283" r:id="rId8"/>
    <p:sldId id="284" r:id="rId9"/>
    <p:sldId id="272" r:id="rId10"/>
    <p:sldId id="286" r:id="rId11"/>
    <p:sldId id="277" r:id="rId12"/>
    <p:sldId id="291" r:id="rId13"/>
    <p:sldId id="289" r:id="rId14"/>
    <p:sldId id="292" r:id="rId15"/>
    <p:sldId id="293" r:id="rId16"/>
    <p:sldId id="290" r:id="rId17"/>
    <p:sldId id="288" r:id="rId18"/>
    <p:sldId id="295" r:id="rId19"/>
    <p:sldId id="279" r:id="rId20"/>
    <p:sldId id="285" r:id="rId21"/>
    <p:sldId id="294" r:id="rId22"/>
    <p:sldId id="287" r:id="rId23"/>
    <p:sldId id="271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30" autoAdjust="0"/>
    <p:restoredTop sz="94674"/>
  </p:normalViewPr>
  <p:slideViewPr>
    <p:cSldViewPr snapToGrid="0">
      <p:cViewPr varScale="1">
        <p:scale>
          <a:sx n="121" d="100"/>
          <a:sy n="121" d="100"/>
        </p:scale>
        <p:origin x="2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5AD76-00D2-8B4D-B153-6A3D13F188F9}" type="datetimeFigureOut">
              <a:rPr lang="es-ES" smtClean="0"/>
              <a:t>1/1/20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D2230-70EA-DC4B-A4C2-22469222979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8208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D2230-70EA-DC4B-A4C2-22469222979F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09916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D2230-70EA-DC4B-A4C2-22469222979F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87389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D2230-70EA-DC4B-A4C2-22469222979F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73152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D2230-70EA-DC4B-A4C2-22469222979F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0719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D2230-70EA-DC4B-A4C2-22469222979F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19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D2230-70EA-DC4B-A4C2-22469222979F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2805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D2230-70EA-DC4B-A4C2-22469222979F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9778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D2230-70EA-DC4B-A4C2-22469222979F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2979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D2230-70EA-DC4B-A4C2-22469222979F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3625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s-ES" dirty="0"/>
            </a:b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D2230-70EA-DC4B-A4C2-22469222979F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88329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D2230-70EA-DC4B-A4C2-22469222979F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2065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D2230-70EA-DC4B-A4C2-22469222979F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8976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smtClean="0"/>
              <a:pPr/>
              <a:t>1/1/20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406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1/1/20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946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5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1/1/20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869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1/1/20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399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1/1/20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780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58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1/1/20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043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395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1/1/20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683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1/1/20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492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41095" y="2438400"/>
            <a:ext cx="8266960" cy="1371600"/>
          </a:xfrm>
        </p:spPr>
        <p:txBody>
          <a:bodyPr>
            <a:normAutofit fontScale="90000"/>
          </a:bodyPr>
          <a:lstStyle/>
          <a:p>
            <a:r>
              <a:rPr lang="fr-FR" sz="4500" dirty="0"/>
              <a:t>Gestion de la qualité au projet e-VAL</a:t>
            </a:r>
            <a:br>
              <a:rPr lang="fr-FR" sz="4500" dirty="0"/>
            </a:br>
            <a:r>
              <a:rPr lang="fr-FR" sz="4500" dirty="0"/>
              <a:t>(Juillet 2018-</a:t>
            </a:r>
            <a:r>
              <a:rPr lang="fr-FR" sz="4800" dirty="0"/>
              <a:t>Décembre</a:t>
            </a:r>
            <a:r>
              <a:rPr lang="fr-FR" sz="4500" dirty="0"/>
              <a:t> 2019)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59237" y="4267200"/>
            <a:ext cx="8673427" cy="961653"/>
          </a:xfrm>
        </p:spPr>
        <p:txBody>
          <a:bodyPr>
            <a:normAutofit fontScale="62500" lnSpcReduction="20000"/>
          </a:bodyPr>
          <a:lstStyle/>
          <a:p>
            <a:r>
              <a:rPr lang="fr-FR" sz="2600" dirty="0">
                <a:latin typeface="+mj-lt"/>
              </a:rPr>
              <a:t>Réunion à </a:t>
            </a:r>
            <a:r>
              <a:rPr lang="fr-FR" sz="2600" dirty="0" err="1">
                <a:latin typeface="+mj-lt"/>
              </a:rPr>
              <a:t>Fes</a:t>
            </a:r>
            <a:r>
              <a:rPr lang="fr-FR" sz="2600" dirty="0">
                <a:latin typeface="+mj-lt"/>
              </a:rPr>
              <a:t> </a:t>
            </a:r>
          </a:p>
          <a:p>
            <a:r>
              <a:rPr lang="fr-FR" sz="2600" dirty="0">
                <a:latin typeface="+mj-lt"/>
              </a:rPr>
              <a:t>10 Décembre 2019</a:t>
            </a:r>
          </a:p>
          <a:p>
            <a:r>
              <a:rPr lang="fr-FR" sz="2600" i="1" dirty="0">
                <a:latin typeface="+mj-lt"/>
              </a:rPr>
              <a:t>María Isabel Doval</a:t>
            </a:r>
          </a:p>
        </p:txBody>
      </p:sp>
      <p:pic>
        <p:nvPicPr>
          <p:cNvPr id="6" name="Imagen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6" t="15432" r="25522" b="33642"/>
          <a:stretch/>
        </p:blipFill>
        <p:spPr bwMode="auto">
          <a:xfrm>
            <a:off x="5002616" y="1048517"/>
            <a:ext cx="2143917" cy="8524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7" name="Imagen 6" descr="Résultat de recherche d'images pour &quot;funded by erasmus + logo&quot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51" y="1312469"/>
            <a:ext cx="2236404" cy="48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Resultado de imagen de uvi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237" y="1329237"/>
            <a:ext cx="2575377" cy="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B3C2D651-F977-C94F-956F-0C54C369FBBF}"/>
              </a:ext>
            </a:extLst>
          </p:cNvPr>
          <p:cNvSpPr/>
          <p:nvPr/>
        </p:nvSpPr>
        <p:spPr>
          <a:xfrm>
            <a:off x="7489197" y="4067504"/>
            <a:ext cx="25586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5255" algn="ctr">
              <a:spcAft>
                <a:spcPts val="0"/>
              </a:spcAft>
            </a:pPr>
            <a: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RÉUNION</a:t>
            </a:r>
            <a:r>
              <a:rPr lang="fr-FR" b="1" spc="-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b="1" spc="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fr-FR" b="1" spc="-5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QUALI</a:t>
            </a:r>
            <a:r>
              <a:rPr lang="fr-FR" b="1" spc="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endParaRPr lang="es-E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84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EEB820-F5E9-A041-9B98-63D586886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Nos </a:t>
            </a:r>
            <a:r>
              <a:rPr lang="es-ES" dirty="0" err="1"/>
              <a:t>concluons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87D2B7-9DCD-5E45-B63E-4181646C4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Finalement, nous concluons que le </a:t>
            </a:r>
            <a:r>
              <a:rPr lang="en-US" dirty="0" err="1"/>
              <a:t>Séminaire</a:t>
            </a:r>
            <a:r>
              <a:rPr lang="en-US" dirty="0"/>
              <a:t> International sur les </a:t>
            </a:r>
            <a:r>
              <a:rPr lang="en-US" dirty="0" err="1"/>
              <a:t>résultats</a:t>
            </a:r>
            <a:r>
              <a:rPr lang="en-US" dirty="0"/>
              <a:t> de </a:t>
            </a:r>
            <a:r>
              <a:rPr lang="en-US" dirty="0" err="1"/>
              <a:t>l’expérimentation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UIZ </a:t>
            </a:r>
            <a:r>
              <a:rPr lang="fr-FR" dirty="0"/>
              <a:t>s’est bien passée et que les participants ont été satisfaits.</a:t>
            </a:r>
          </a:p>
          <a:p>
            <a:r>
              <a:rPr lang="es-ES" dirty="0" err="1">
                <a:solidFill>
                  <a:srgbClr val="FF0000"/>
                </a:solidFill>
              </a:rPr>
              <a:t>Faiblesse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ou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aspect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à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améliorer</a:t>
            </a:r>
            <a:r>
              <a:rPr lang="es-ES" dirty="0">
                <a:solidFill>
                  <a:srgbClr val="FF0000"/>
                </a:solidFill>
              </a:rPr>
              <a:t>: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Absent: </a:t>
            </a:r>
            <a:r>
              <a:rPr lang="en-US" dirty="0" err="1">
                <a:solidFill>
                  <a:srgbClr val="FF0000"/>
                </a:solidFill>
              </a:rPr>
              <a:t>liste</a:t>
            </a:r>
            <a:r>
              <a:rPr lang="en-US" dirty="0">
                <a:solidFill>
                  <a:srgbClr val="FF0000"/>
                </a:solidFill>
              </a:rPr>
              <a:t> des participants</a:t>
            </a:r>
            <a:endParaRPr lang="es-E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CR </a:t>
            </a:r>
            <a:r>
              <a:rPr lang="en-US" dirty="0" err="1">
                <a:solidFill>
                  <a:srgbClr val="FF0000"/>
                </a:solidFill>
              </a:rPr>
              <a:t>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cours</a:t>
            </a:r>
            <a:endParaRPr lang="es-ES" dirty="0">
              <a:solidFill>
                <a:srgbClr val="FF0000"/>
              </a:solidFill>
            </a:endParaRPr>
          </a:p>
          <a:p>
            <a:pPr lvl="1"/>
            <a:r>
              <a:rPr lang="fr-FR" dirty="0">
                <a:solidFill>
                  <a:srgbClr val="FF0000"/>
                </a:solidFill>
              </a:rPr>
              <a:t>Absent : vidéo préparée par l’UIR</a:t>
            </a:r>
          </a:p>
          <a:p>
            <a:r>
              <a:rPr lang="fr-FR" dirty="0"/>
              <a:t>Voir les forces et les faiblesses de chacune des activités développées dans le rapport complet</a:t>
            </a:r>
            <a:endParaRPr lang="es-ES" dirty="0"/>
          </a:p>
          <a:p>
            <a:endParaRPr lang="es-ES" dirty="0">
              <a:solidFill>
                <a:srgbClr val="FF0000"/>
              </a:solidFill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2478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9581" y="2471992"/>
            <a:ext cx="3498979" cy="2456442"/>
          </a:xfrm>
        </p:spPr>
        <p:txBody>
          <a:bodyPr>
            <a:noAutofit/>
          </a:bodyPr>
          <a:lstStyle/>
          <a:p>
            <a:br>
              <a:rPr lang="fr-FR" sz="2500" dirty="0"/>
            </a:br>
            <a:endParaRPr lang="es-ES" sz="25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95248" y="1075901"/>
            <a:ext cx="7361286" cy="5561965"/>
          </a:xfrm>
        </p:spPr>
        <p:txBody>
          <a:bodyPr>
            <a:normAutofit fontScale="92500" lnSpcReduction="20000"/>
          </a:bodyPr>
          <a:lstStyle/>
          <a:p>
            <a:endParaRPr lang="es-ES" dirty="0"/>
          </a:p>
          <a:p>
            <a:r>
              <a:rPr lang="es-ES" dirty="0" err="1"/>
              <a:t>Absents</a:t>
            </a:r>
            <a:r>
              <a:rPr lang="es-ES" dirty="0"/>
              <a:t>: UIZ, UMP, KTH</a:t>
            </a:r>
          </a:p>
          <a:p>
            <a:r>
              <a:rPr lang="fr-FR" dirty="0"/>
              <a:t>Lieu et organisation de l'événement: excellent. </a:t>
            </a:r>
          </a:p>
          <a:p>
            <a:r>
              <a:rPr lang="fr-FR" dirty="0"/>
              <a:t>Le programme a été livré bien à l'avance et a été suivi dans le cadre établi par la coordination.</a:t>
            </a:r>
          </a:p>
          <a:p>
            <a:r>
              <a:rPr lang="es-ES" dirty="0" err="1"/>
              <a:t>L’expérimentation</a:t>
            </a:r>
            <a:r>
              <a:rPr lang="es-ES" dirty="0"/>
              <a:t> </a:t>
            </a:r>
            <a:r>
              <a:rPr lang="es-ES" dirty="0" err="1"/>
              <a:t>à</a:t>
            </a:r>
            <a:r>
              <a:rPr lang="es-ES" dirty="0"/>
              <a:t> grande </a:t>
            </a:r>
            <a:r>
              <a:rPr lang="es-ES" dirty="0" err="1"/>
              <a:t>échelle</a:t>
            </a:r>
            <a:r>
              <a:rPr lang="es-ES" dirty="0"/>
              <a:t> </a:t>
            </a:r>
            <a:r>
              <a:rPr lang="es-ES" dirty="0" err="1"/>
              <a:t>sera</a:t>
            </a:r>
            <a:r>
              <a:rPr lang="es-ES" dirty="0"/>
              <a:t> </a:t>
            </a:r>
            <a:r>
              <a:rPr lang="es-ES" dirty="0" err="1"/>
              <a:t>effectuée</a:t>
            </a:r>
            <a:r>
              <a:rPr lang="es-ES" dirty="0"/>
              <a:t> par </a:t>
            </a:r>
            <a:r>
              <a:rPr lang="es-ES" dirty="0" err="1"/>
              <a:t>tous</a:t>
            </a:r>
            <a:r>
              <a:rPr lang="es-ES" dirty="0"/>
              <a:t> les partenaires </a:t>
            </a:r>
            <a:r>
              <a:rPr lang="es-ES" dirty="0" err="1"/>
              <a:t>Marocains</a:t>
            </a:r>
            <a:r>
              <a:rPr lang="es-ES" dirty="0"/>
              <a:t> (</a:t>
            </a:r>
            <a:r>
              <a:rPr lang="es-ES" i="1" u="sng" dirty="0"/>
              <a:t>Bon </a:t>
            </a:r>
            <a:r>
              <a:rPr lang="es-ES" i="1" u="sng" dirty="0" err="1"/>
              <a:t>pratique</a:t>
            </a:r>
            <a:r>
              <a:rPr lang="es-ES" i="1" u="sng" dirty="0"/>
              <a:t> de escalabilidad</a:t>
            </a:r>
            <a:r>
              <a:rPr lang="es-ES" u="sng" dirty="0"/>
              <a:t>).</a:t>
            </a:r>
          </a:p>
          <a:p>
            <a:r>
              <a:rPr lang="fr-FR" dirty="0"/>
              <a:t>Évaluation très positive de la cohésion du groupe existant pour donner une réponse </a:t>
            </a:r>
            <a:r>
              <a:rPr lang="fr-FR" dirty="0" err="1"/>
              <a:t>lunanime</a:t>
            </a:r>
            <a:r>
              <a:rPr lang="fr-FR" dirty="0"/>
              <a:t> aux moments critiques de la vie du projet. </a:t>
            </a:r>
            <a:r>
              <a:rPr lang="es-ES" dirty="0"/>
              <a:t> </a:t>
            </a:r>
          </a:p>
          <a:p>
            <a:r>
              <a:rPr lang="es-ES" dirty="0"/>
              <a:t>“</a:t>
            </a:r>
            <a:r>
              <a:rPr lang="es-ES" dirty="0" err="1"/>
              <a:t>Plateforme</a:t>
            </a:r>
            <a:r>
              <a:rPr lang="es-ES" dirty="0"/>
              <a:t> e-VAL: </a:t>
            </a:r>
            <a:r>
              <a:rPr lang="es-ES" dirty="0" err="1"/>
              <a:t>Etude</a:t>
            </a:r>
            <a:r>
              <a:rPr lang="es-ES" dirty="0"/>
              <a:t> </a:t>
            </a:r>
            <a:r>
              <a:rPr lang="es-ES" dirty="0" err="1"/>
              <a:t>d’usabilité</a:t>
            </a:r>
            <a:r>
              <a:rPr lang="es-ES" dirty="0"/>
              <a:t>”: LE RÉSULTAT EST BON</a:t>
            </a:r>
          </a:p>
          <a:p>
            <a:pPr lvl="1"/>
            <a:r>
              <a:rPr lang="es-ES" dirty="0"/>
              <a:t>3 </a:t>
            </a:r>
            <a:r>
              <a:rPr lang="es-ES" dirty="0" err="1"/>
              <a:t>universités</a:t>
            </a:r>
            <a:r>
              <a:rPr lang="es-ES" dirty="0"/>
              <a:t> </a:t>
            </a:r>
            <a:r>
              <a:rPr lang="es-ES" dirty="0" err="1"/>
              <a:t>avaient</a:t>
            </a:r>
            <a:r>
              <a:rPr lang="es-ES" dirty="0"/>
              <a:t> </a:t>
            </a:r>
            <a:r>
              <a:rPr lang="es-ES" dirty="0" err="1"/>
              <a:t>été</a:t>
            </a:r>
            <a:r>
              <a:rPr lang="es-ES" dirty="0"/>
              <a:t> </a:t>
            </a:r>
            <a:r>
              <a:rPr lang="es-ES" dirty="0" err="1"/>
              <a:t>prévues</a:t>
            </a:r>
            <a:r>
              <a:rPr lang="es-ES" dirty="0"/>
              <a:t> </a:t>
            </a:r>
            <a:r>
              <a:rPr lang="es-ES" dirty="0" err="1"/>
              <a:t>pour</a:t>
            </a:r>
            <a:r>
              <a:rPr lang="es-ES" dirty="0"/>
              <a:t> la </a:t>
            </a:r>
            <a:r>
              <a:rPr lang="es-ES" dirty="0" err="1"/>
              <a:t>première</a:t>
            </a:r>
            <a:r>
              <a:rPr lang="es-ES" dirty="0"/>
              <a:t> </a:t>
            </a:r>
            <a:r>
              <a:rPr lang="es-ES" dirty="0" err="1"/>
              <a:t>expérimentation</a:t>
            </a:r>
            <a:endParaRPr lang="es-ES" dirty="0"/>
          </a:p>
          <a:p>
            <a:pPr lvl="1"/>
            <a:r>
              <a:rPr lang="es-ES" dirty="0"/>
              <a:t>Robustez de </a:t>
            </a:r>
            <a:r>
              <a:rPr lang="es-ES" dirty="0" err="1"/>
              <a:t>questionnaire</a:t>
            </a:r>
            <a:r>
              <a:rPr lang="es-ES" dirty="0"/>
              <a:t> </a:t>
            </a:r>
            <a:r>
              <a:rPr lang="es-ES" dirty="0" err="1"/>
              <a:t>utilisé</a:t>
            </a:r>
            <a:r>
              <a:rPr lang="es-ES" dirty="0"/>
              <a:t> “</a:t>
            </a:r>
            <a:r>
              <a:rPr lang="es-ES" dirty="0" err="1"/>
              <a:t>System</a:t>
            </a:r>
            <a:r>
              <a:rPr lang="es-ES" dirty="0"/>
              <a:t> </a:t>
            </a:r>
            <a:r>
              <a:rPr lang="es-ES" dirty="0" err="1"/>
              <a:t>Usability</a:t>
            </a:r>
            <a:r>
              <a:rPr lang="es-ES" dirty="0"/>
              <a:t> </a:t>
            </a:r>
            <a:r>
              <a:rPr lang="es-ES" dirty="0" err="1"/>
              <a:t>Scale</a:t>
            </a:r>
            <a:r>
              <a:rPr lang="es-ES" dirty="0"/>
              <a:t> (SUS)”. 1h </a:t>
            </a:r>
            <a:r>
              <a:rPr lang="es-ES" dirty="0" err="1"/>
              <a:t>environ</a:t>
            </a:r>
            <a:r>
              <a:rPr lang="es-ES" dirty="0"/>
              <a:t> de </a:t>
            </a:r>
            <a:r>
              <a:rPr lang="es-ES" dirty="0" err="1"/>
              <a:t>manipulation</a:t>
            </a:r>
            <a:r>
              <a:rPr lang="es-ES" dirty="0"/>
              <a:t> </a:t>
            </a:r>
            <a:r>
              <a:rPr lang="es-ES" dirty="0" err="1"/>
              <a:t>avant</a:t>
            </a:r>
            <a:r>
              <a:rPr lang="es-ES" dirty="0"/>
              <a:t> de </a:t>
            </a:r>
            <a:r>
              <a:rPr lang="es-ES" dirty="0" err="1"/>
              <a:t>passer</a:t>
            </a:r>
            <a:r>
              <a:rPr lang="es-ES" dirty="0"/>
              <a:t> </a:t>
            </a:r>
            <a:r>
              <a:rPr lang="es-ES" dirty="0" err="1"/>
              <a:t>au</a:t>
            </a:r>
            <a:r>
              <a:rPr lang="es-ES" dirty="0"/>
              <a:t> </a:t>
            </a:r>
            <a:r>
              <a:rPr lang="es-ES" dirty="0" err="1"/>
              <a:t>questionnaire</a:t>
            </a:r>
            <a:r>
              <a:rPr lang="es-ES" dirty="0"/>
              <a:t>. </a:t>
            </a:r>
            <a:r>
              <a:rPr lang="es-ES" dirty="0" err="1"/>
              <a:t>Expérimentation</a:t>
            </a:r>
            <a:r>
              <a:rPr lang="es-ES" dirty="0"/>
              <a:t> en </a:t>
            </a:r>
            <a:r>
              <a:rPr lang="es-ES" dirty="0" err="1"/>
              <a:t>plusieurs</a:t>
            </a:r>
            <a:r>
              <a:rPr lang="es-ES" dirty="0"/>
              <a:t> </a:t>
            </a:r>
            <a:r>
              <a:rPr lang="es-ES" dirty="0" err="1"/>
              <a:t>fois</a:t>
            </a:r>
            <a:r>
              <a:rPr lang="es-ES" dirty="0"/>
              <a:t>, sur </a:t>
            </a:r>
            <a:r>
              <a:rPr lang="es-ES" dirty="0" err="1"/>
              <a:t>différents</a:t>
            </a:r>
            <a:r>
              <a:rPr lang="es-ES" dirty="0"/>
              <a:t> </a:t>
            </a:r>
            <a:r>
              <a:rPr lang="es-ES" dirty="0" err="1"/>
              <a:t>sites</a:t>
            </a:r>
            <a:r>
              <a:rPr lang="es-ES" dirty="0"/>
              <a:t>. </a:t>
            </a:r>
            <a:r>
              <a:rPr lang="es-ES_tradnl" dirty="0" err="1"/>
              <a:t>Echantillon</a:t>
            </a:r>
            <a:r>
              <a:rPr lang="es-ES_tradnl" dirty="0"/>
              <a:t> </a:t>
            </a:r>
            <a:r>
              <a:rPr lang="es-ES_tradnl" dirty="0" err="1"/>
              <a:t>rectifié</a:t>
            </a:r>
            <a:r>
              <a:rPr lang="es-ES_tradnl" dirty="0"/>
              <a:t> (</a:t>
            </a:r>
            <a:r>
              <a:rPr lang="es-ES_tradnl" dirty="0" err="1"/>
              <a:t>suppression</a:t>
            </a:r>
            <a:r>
              <a:rPr lang="es-ES_tradnl" dirty="0"/>
              <a:t> </a:t>
            </a:r>
            <a:r>
              <a:rPr lang="es-ES_tradnl" dirty="0" err="1"/>
              <a:t>d’une</a:t>
            </a:r>
            <a:r>
              <a:rPr lang="es-ES_tradnl" dirty="0"/>
              <a:t> </a:t>
            </a:r>
            <a:r>
              <a:rPr lang="es-ES_tradnl" dirty="0" err="1"/>
              <a:t>observation</a:t>
            </a:r>
            <a:r>
              <a:rPr lang="es-ES_tradnl" dirty="0"/>
              <a:t>).</a:t>
            </a:r>
            <a:endParaRPr lang="es-ES" dirty="0"/>
          </a:p>
          <a:p>
            <a:pPr lvl="1"/>
            <a:r>
              <a:rPr lang="es-ES" dirty="0" err="1"/>
              <a:t>Approche</a:t>
            </a:r>
            <a:r>
              <a:rPr lang="es-ES" dirty="0"/>
              <a:t> par le </a:t>
            </a:r>
            <a:r>
              <a:rPr lang="es-ES" dirty="0" err="1"/>
              <a:t>genre</a:t>
            </a:r>
            <a:r>
              <a:rPr lang="es-ES" dirty="0"/>
              <a:t>: N = 45 (</a:t>
            </a:r>
            <a:r>
              <a:rPr lang="es-ES" b="1" dirty="0"/>
              <a:t>25F</a:t>
            </a:r>
            <a:r>
              <a:rPr lang="es-ES" dirty="0"/>
              <a:t> / 20 H). </a:t>
            </a:r>
            <a:r>
              <a:rPr lang="es-ES" i="1" u="sng" dirty="0"/>
              <a:t>Bon </a:t>
            </a:r>
            <a:r>
              <a:rPr lang="es-ES" i="1" u="sng" dirty="0" err="1"/>
              <a:t>pratique</a:t>
            </a:r>
            <a:r>
              <a:rPr lang="es-ES" i="1" u="sng" dirty="0"/>
              <a:t> de </a:t>
            </a:r>
            <a:r>
              <a:rPr lang="es-ES" i="1" u="sng" dirty="0" err="1"/>
              <a:t>approche</a:t>
            </a:r>
            <a:r>
              <a:rPr lang="es-ES" i="1" u="sng" dirty="0"/>
              <a:t> par le </a:t>
            </a:r>
            <a:r>
              <a:rPr lang="es-ES" i="1" u="sng" dirty="0" err="1"/>
              <a:t>genre</a:t>
            </a:r>
            <a:endParaRPr lang="es-ES" i="1" u="sng" dirty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4" name="Imagen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6" t="15432" r="25522" b="33642"/>
          <a:stretch/>
        </p:blipFill>
        <p:spPr bwMode="auto">
          <a:xfrm>
            <a:off x="6435696" y="318630"/>
            <a:ext cx="1184304" cy="470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5" name="Imagen 4" descr="Résultat de recherche d'images pour &quot;funded by erasmus + logo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51" y="296667"/>
            <a:ext cx="2236404" cy="48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 descr="Resultado de imagen de uvi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80" y="296667"/>
            <a:ext cx="2575377" cy="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5968A5B8-1049-AE4D-9F81-595DE12BAD99}"/>
              </a:ext>
            </a:extLst>
          </p:cNvPr>
          <p:cNvSpPr txBox="1">
            <a:spLocks/>
          </p:cNvSpPr>
          <p:nvPr/>
        </p:nvSpPr>
        <p:spPr>
          <a:xfrm>
            <a:off x="888631" y="2349925"/>
            <a:ext cx="3498979" cy="245644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 fontScale="92500" lnSpcReduction="20000"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rgbClr val="FFFEFF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 dirty="0"/>
              <a:t>Rapport qualité de la réunion du consortium à Bruxelles (01-02/07/2019)</a:t>
            </a:r>
            <a:endParaRPr lang="es-ES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4099BFF1-9049-5C41-8BA6-5CA3A919798C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2083650" y="5468519"/>
            <a:ext cx="1290955" cy="45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280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EEB820-F5E9-A041-9B98-63D586886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Nos </a:t>
            </a:r>
            <a:r>
              <a:rPr lang="es-ES" dirty="0" err="1"/>
              <a:t>concluons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87D2B7-9DCD-5E45-B63E-4181646C4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Finalement, nous concluons que le réunion du consortium à Bruxelles</a:t>
            </a:r>
            <a:r>
              <a:rPr lang="en-US" dirty="0"/>
              <a:t> </a:t>
            </a:r>
            <a:r>
              <a:rPr lang="fr-FR" dirty="0"/>
              <a:t>s’est bien passée et que les participants ont été satisfaits.</a:t>
            </a:r>
          </a:p>
          <a:p>
            <a:r>
              <a:rPr lang="es-ES" dirty="0" err="1">
                <a:solidFill>
                  <a:srgbClr val="FF0000"/>
                </a:solidFill>
              </a:rPr>
              <a:t>Faiblesses</a:t>
            </a:r>
            <a:r>
              <a:rPr lang="es-ES" dirty="0">
                <a:solidFill>
                  <a:srgbClr val="FF0000"/>
                </a:solidFill>
              </a:rPr>
              <a:t>: </a:t>
            </a:r>
            <a:r>
              <a:rPr lang="es-ES" dirty="0" err="1">
                <a:solidFill>
                  <a:srgbClr val="FF0000"/>
                </a:solidFill>
              </a:rPr>
              <a:t>Besoin</a:t>
            </a:r>
            <a:r>
              <a:rPr lang="es-ES" dirty="0">
                <a:solidFill>
                  <a:srgbClr val="FF0000"/>
                </a:solidFill>
              </a:rPr>
              <a:t> de </a:t>
            </a:r>
            <a:r>
              <a:rPr lang="es-ES" dirty="0" err="1">
                <a:solidFill>
                  <a:srgbClr val="FF0000"/>
                </a:solidFill>
              </a:rPr>
              <a:t>clarifier</a:t>
            </a:r>
            <a:r>
              <a:rPr lang="es-ES" dirty="0">
                <a:solidFill>
                  <a:srgbClr val="FF0000"/>
                </a:solidFill>
              </a:rPr>
              <a:t> les </a:t>
            </a:r>
            <a:r>
              <a:rPr lang="es-ES" dirty="0" err="1">
                <a:solidFill>
                  <a:srgbClr val="FF0000"/>
                </a:solidFill>
              </a:rPr>
              <a:t>aspects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suivants</a:t>
            </a:r>
            <a:r>
              <a:rPr lang="es-ES" dirty="0">
                <a:solidFill>
                  <a:srgbClr val="FF0000"/>
                </a:solidFill>
              </a:rPr>
              <a:t>:</a:t>
            </a:r>
          </a:p>
          <a:p>
            <a:pPr lvl="1"/>
            <a:r>
              <a:rPr lang="fr-FR" dirty="0">
                <a:solidFill>
                  <a:srgbClr val="FF0000"/>
                </a:solidFill>
              </a:rPr>
              <a:t>Avez-vous excusé les absences?</a:t>
            </a:r>
            <a:endParaRPr lang="es-ES" dirty="0">
              <a:solidFill>
                <a:srgbClr val="FF0000"/>
              </a:solidFill>
            </a:endParaRPr>
          </a:p>
          <a:p>
            <a:pPr lvl="1"/>
            <a:r>
              <a:rPr lang="fr-FR" dirty="0">
                <a:solidFill>
                  <a:srgbClr val="FF0000"/>
                </a:solidFill>
              </a:rPr>
              <a:t>Mécanisme de rétroaction pour les absents</a:t>
            </a:r>
          </a:p>
          <a:p>
            <a:r>
              <a:rPr lang="fr-FR" dirty="0">
                <a:solidFill>
                  <a:srgbClr val="FF0000"/>
                </a:solidFill>
              </a:rPr>
              <a:t>UIZ (lot 5.3). Il faudrait le réévaluer auprès d'un échantillon d'entreprises et de professionnels. Il est vrai que sur le web on dit que le procès-verbal est toujours en cours. Pour le moment, il n'y a pas de livrable unique pour le lot 5.1 ou 5.3.</a:t>
            </a:r>
            <a:endParaRPr lang="es-ES" dirty="0">
              <a:solidFill>
                <a:srgbClr val="FF0000"/>
              </a:solidFill>
            </a:endParaRPr>
          </a:p>
          <a:p>
            <a:pPr lvl="1"/>
            <a:endParaRPr lang="es-ES" dirty="0">
              <a:solidFill>
                <a:srgbClr val="FF0000"/>
              </a:solidFill>
            </a:endParaRPr>
          </a:p>
          <a:p>
            <a:endParaRPr lang="es-ES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06832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9581" y="2471992"/>
            <a:ext cx="3498979" cy="2456442"/>
          </a:xfrm>
        </p:spPr>
        <p:txBody>
          <a:bodyPr>
            <a:noAutofit/>
          </a:bodyPr>
          <a:lstStyle/>
          <a:p>
            <a:br>
              <a:rPr lang="fr-FR" sz="2500" dirty="0"/>
            </a:br>
            <a:endParaRPr lang="es-ES" sz="25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95248" y="1075901"/>
            <a:ext cx="7361286" cy="5561965"/>
          </a:xfrm>
        </p:spPr>
        <p:txBody>
          <a:bodyPr>
            <a:normAutofit/>
          </a:bodyPr>
          <a:lstStyle/>
          <a:p>
            <a:r>
              <a:rPr lang="es-ES_tradnl" b="1" dirty="0"/>
              <a:t>UCA ET UAE </a:t>
            </a:r>
            <a:endParaRPr lang="es-ES" dirty="0"/>
          </a:p>
          <a:p>
            <a:r>
              <a:rPr lang="es-ES" dirty="0" err="1"/>
              <a:t>Révision</a:t>
            </a:r>
            <a:r>
              <a:rPr lang="es-ES" dirty="0"/>
              <a:t> et </a:t>
            </a:r>
            <a:r>
              <a:rPr lang="es-ES" dirty="0" err="1"/>
              <a:t>actualisation</a:t>
            </a:r>
            <a:r>
              <a:rPr lang="es-ES" dirty="0"/>
              <a:t> de </a:t>
            </a:r>
            <a:r>
              <a:rPr lang="es-ES" dirty="0" err="1"/>
              <a:t>l’état</a:t>
            </a:r>
            <a:r>
              <a:rPr lang="es-ES" dirty="0"/>
              <a:t> </a:t>
            </a:r>
            <a:r>
              <a:rPr lang="es-ES" dirty="0" err="1"/>
              <a:t>financière</a:t>
            </a:r>
            <a:r>
              <a:rPr lang="es-ES" dirty="0"/>
              <a:t> du </a:t>
            </a:r>
            <a:r>
              <a:rPr lang="es-ES" dirty="0" err="1"/>
              <a:t>projet</a:t>
            </a:r>
            <a:r>
              <a:rPr lang="es-ES" dirty="0"/>
              <a:t> e-VAL </a:t>
            </a:r>
            <a:r>
              <a:rPr lang="es-ES" dirty="0" err="1"/>
              <a:t>après</a:t>
            </a:r>
            <a:r>
              <a:rPr lang="es-ES" dirty="0"/>
              <a:t> </a:t>
            </a:r>
            <a:r>
              <a:rPr lang="es-ES" dirty="0" err="1"/>
              <a:t>l’extension</a:t>
            </a:r>
            <a:r>
              <a:rPr lang="es-ES" dirty="0"/>
              <a:t> </a:t>
            </a:r>
            <a:r>
              <a:rPr lang="es-ES" dirty="0" err="1"/>
              <a:t>approuve</a:t>
            </a:r>
            <a:r>
              <a:rPr lang="es-ES" dirty="0"/>
              <a:t>́ par la </a:t>
            </a:r>
            <a:r>
              <a:rPr lang="es-ES" dirty="0" err="1"/>
              <a:t>Commission</a:t>
            </a:r>
            <a:r>
              <a:rPr lang="es-ES" dirty="0"/>
              <a:t> </a:t>
            </a:r>
            <a:r>
              <a:rPr lang="es-ES" dirty="0" err="1"/>
              <a:t>Européenne</a:t>
            </a:r>
            <a:r>
              <a:rPr lang="es-ES" dirty="0"/>
              <a:t> </a:t>
            </a:r>
          </a:p>
          <a:p>
            <a:r>
              <a:rPr lang="es-ES" dirty="0" err="1"/>
              <a:t>Lettre</a:t>
            </a:r>
            <a:r>
              <a:rPr lang="es-ES" dirty="0"/>
              <a:t> </a:t>
            </a:r>
            <a:r>
              <a:rPr lang="es-ES" dirty="0" err="1"/>
              <a:t>à</a:t>
            </a:r>
            <a:r>
              <a:rPr lang="es-ES" dirty="0"/>
              <a:t> </a:t>
            </a:r>
            <a:r>
              <a:rPr lang="es-ES" dirty="0" err="1"/>
              <a:t>adresser</a:t>
            </a:r>
            <a:r>
              <a:rPr lang="es-ES" dirty="0"/>
              <a:t> </a:t>
            </a:r>
            <a:r>
              <a:rPr lang="es-ES" dirty="0" err="1"/>
              <a:t>au</a:t>
            </a:r>
            <a:r>
              <a:rPr lang="es-ES" dirty="0"/>
              <a:t> </a:t>
            </a:r>
            <a:r>
              <a:rPr lang="es-ES" dirty="0" err="1"/>
              <a:t>Consortium</a:t>
            </a:r>
            <a:r>
              <a:rPr lang="es-ES" dirty="0"/>
              <a:t> </a:t>
            </a:r>
            <a:r>
              <a:rPr lang="es-ES" dirty="0" err="1"/>
              <a:t>projet</a:t>
            </a:r>
            <a:r>
              <a:rPr lang="es-ES" dirty="0"/>
              <a:t> e-VAL </a:t>
            </a:r>
            <a:r>
              <a:rPr lang="es-ES" dirty="0" err="1"/>
              <a:t>pour</a:t>
            </a:r>
            <a:r>
              <a:rPr lang="es-ES" dirty="0"/>
              <a:t> </a:t>
            </a:r>
            <a:r>
              <a:rPr lang="es-ES" dirty="0" err="1"/>
              <a:t>mettre</a:t>
            </a:r>
            <a:r>
              <a:rPr lang="es-ES" dirty="0"/>
              <a:t> </a:t>
            </a:r>
            <a:r>
              <a:rPr lang="es-ES" dirty="0" err="1"/>
              <a:t>à</a:t>
            </a:r>
            <a:r>
              <a:rPr lang="es-ES" dirty="0"/>
              <a:t> </a:t>
            </a:r>
            <a:r>
              <a:rPr lang="es-ES" dirty="0" err="1"/>
              <a:t>jour</a:t>
            </a:r>
            <a:r>
              <a:rPr lang="es-ES" dirty="0"/>
              <a:t> les </a:t>
            </a:r>
            <a:r>
              <a:rPr lang="es-ES" dirty="0" err="1"/>
              <a:t>nouvelles</a:t>
            </a:r>
            <a:r>
              <a:rPr lang="es-ES" dirty="0"/>
              <a:t> </a:t>
            </a:r>
            <a:r>
              <a:rPr lang="es-ES" dirty="0" err="1"/>
              <a:t>concernant</a:t>
            </a:r>
            <a:r>
              <a:rPr lang="es-ES" dirty="0"/>
              <a:t> le </a:t>
            </a:r>
            <a:r>
              <a:rPr lang="es-ES" dirty="0" err="1"/>
              <a:t>projet</a:t>
            </a:r>
            <a:r>
              <a:rPr lang="es-ES" dirty="0"/>
              <a:t>.</a:t>
            </a:r>
          </a:p>
          <a:p>
            <a:r>
              <a:rPr lang="en-US" dirty="0" err="1"/>
              <a:t>Révision</a:t>
            </a:r>
            <a:r>
              <a:rPr lang="en-US" dirty="0"/>
              <a:t> des </a:t>
            </a:r>
            <a:r>
              <a:rPr lang="en-US" dirty="0" err="1"/>
              <a:t>activités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cours</a:t>
            </a:r>
            <a:r>
              <a:rPr lang="en-US" dirty="0"/>
              <a:t> pendant </a:t>
            </a:r>
            <a:r>
              <a:rPr lang="en-US" dirty="0" err="1"/>
              <a:t>l’année</a:t>
            </a:r>
            <a:r>
              <a:rPr lang="en-US" dirty="0"/>
              <a:t> 2020 (</a:t>
            </a:r>
            <a:r>
              <a:rPr lang="en-US" dirty="0" err="1"/>
              <a:t>activités</a:t>
            </a:r>
            <a:r>
              <a:rPr lang="en-US" dirty="0"/>
              <a:t> à </a:t>
            </a:r>
            <a:r>
              <a:rPr lang="en-US" dirty="0" err="1"/>
              <a:t>développer</a:t>
            </a:r>
            <a:r>
              <a:rPr lang="en-US" dirty="0"/>
              <a:t> et </a:t>
            </a:r>
            <a:r>
              <a:rPr lang="en-US" dirty="0" err="1"/>
              <a:t>réunions</a:t>
            </a:r>
            <a:r>
              <a:rPr lang="en-US" dirty="0"/>
              <a:t> de control) </a:t>
            </a:r>
            <a:endParaRPr lang="es-ES" dirty="0"/>
          </a:p>
          <a:p>
            <a:r>
              <a:rPr lang="en-US" dirty="0" err="1"/>
              <a:t>Révision</a:t>
            </a:r>
            <a:r>
              <a:rPr lang="en-US" dirty="0"/>
              <a:t> des </a:t>
            </a:r>
            <a:r>
              <a:rPr lang="en-US" dirty="0" err="1"/>
              <a:t>dépenses</a:t>
            </a:r>
            <a:r>
              <a:rPr lang="en-US" dirty="0"/>
              <a:t> non </a:t>
            </a:r>
            <a:r>
              <a:rPr lang="en-US" dirty="0" err="1"/>
              <a:t>réglés</a:t>
            </a:r>
            <a:r>
              <a:rPr lang="en-US" dirty="0"/>
              <a:t>. Revision du budget </a:t>
            </a:r>
            <a:r>
              <a:rPr lang="en-US" dirty="0" err="1"/>
              <a:t>projet</a:t>
            </a:r>
            <a:r>
              <a:rPr lang="en-US" dirty="0"/>
              <a:t> e-VAL </a:t>
            </a:r>
            <a:endParaRPr lang="es-ES" dirty="0"/>
          </a:p>
          <a:p>
            <a:r>
              <a:rPr lang="es-ES" dirty="0" err="1"/>
              <a:t>Situation</a:t>
            </a:r>
            <a:r>
              <a:rPr lang="es-ES" dirty="0"/>
              <a:t> </a:t>
            </a:r>
            <a:r>
              <a:rPr lang="es-ES" dirty="0" err="1"/>
              <a:t>équipement</a:t>
            </a:r>
            <a:r>
              <a:rPr lang="es-ES" dirty="0"/>
              <a:t> </a:t>
            </a:r>
          </a:p>
          <a:p>
            <a:pPr marL="0" indent="0" algn="ctr">
              <a:buNone/>
            </a:pPr>
            <a:br>
              <a:rPr lang="es-ES" dirty="0">
                <a:solidFill>
                  <a:srgbClr val="FF0000"/>
                </a:solidFill>
              </a:rPr>
            </a:br>
            <a:r>
              <a:rPr lang="fr-FR" dirty="0">
                <a:solidFill>
                  <a:srgbClr val="FF0000"/>
                </a:solidFill>
              </a:rPr>
              <a:t>Nous n'avons pas pu évaluer car le record n'est pas en place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4" name="Imagen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6" t="15432" r="25522" b="33642"/>
          <a:stretch/>
        </p:blipFill>
        <p:spPr bwMode="auto">
          <a:xfrm>
            <a:off x="6435696" y="318630"/>
            <a:ext cx="1184304" cy="470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5" name="Imagen 4" descr="Résultat de recherche d'images pour &quot;funded by erasmus + logo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51" y="296667"/>
            <a:ext cx="2236404" cy="48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 descr="Resultado de imagen de uvi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80" y="296667"/>
            <a:ext cx="2575377" cy="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5968A5B8-1049-AE4D-9F81-595DE12BAD99}"/>
              </a:ext>
            </a:extLst>
          </p:cNvPr>
          <p:cNvSpPr txBox="1">
            <a:spLocks/>
          </p:cNvSpPr>
          <p:nvPr/>
        </p:nvSpPr>
        <p:spPr>
          <a:xfrm>
            <a:off x="888631" y="2349925"/>
            <a:ext cx="3498979" cy="245644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 fontScale="92500" lnSpcReduction="20000"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rgbClr val="FFFEFF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 dirty="0"/>
              <a:t>Rapport qualité de la réunion de coordination interne à </a:t>
            </a:r>
            <a:r>
              <a:rPr lang="fr-FR" dirty="0" err="1"/>
              <a:t>Cádiz</a:t>
            </a:r>
            <a:r>
              <a:rPr lang="fr-FR" dirty="0"/>
              <a:t> (22-23/07/2019)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77762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9581" y="2471992"/>
            <a:ext cx="3498979" cy="2456442"/>
          </a:xfrm>
        </p:spPr>
        <p:txBody>
          <a:bodyPr>
            <a:noAutofit/>
          </a:bodyPr>
          <a:lstStyle/>
          <a:p>
            <a:br>
              <a:rPr lang="fr-FR" sz="2500" dirty="0"/>
            </a:br>
            <a:endParaRPr lang="es-ES" sz="25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95248" y="1075901"/>
            <a:ext cx="7361286" cy="5561965"/>
          </a:xfrm>
        </p:spPr>
        <p:txBody>
          <a:bodyPr>
            <a:normAutofit/>
          </a:bodyPr>
          <a:lstStyle/>
          <a:p>
            <a:r>
              <a:rPr lang="es-ES" b="1" dirty="0"/>
              <a:t>PLENIERE : PROJET E-VAL : CONTEXTE ET OBJECTIFS</a:t>
            </a:r>
          </a:p>
          <a:p>
            <a:pPr lvl="1"/>
            <a:r>
              <a:rPr lang="es-ES" b="1" i="1" dirty="0" err="1"/>
              <a:t>Pourquoi</a:t>
            </a:r>
            <a:r>
              <a:rPr lang="es-ES" b="1" i="1" dirty="0"/>
              <a:t> le </a:t>
            </a:r>
            <a:r>
              <a:rPr lang="es-ES" b="1" i="1" dirty="0" err="1"/>
              <a:t>Projet</a:t>
            </a:r>
            <a:r>
              <a:rPr lang="es-ES" b="1" i="1" dirty="0"/>
              <a:t> Erasmus+ e-Val ? </a:t>
            </a:r>
            <a:endParaRPr lang="es-ES" dirty="0"/>
          </a:p>
          <a:p>
            <a:pPr lvl="1"/>
            <a:r>
              <a:rPr lang="es-ES" b="1" dirty="0"/>
              <a:t> </a:t>
            </a:r>
            <a:r>
              <a:rPr lang="es-ES" b="1" i="1" dirty="0"/>
              <a:t>Le </a:t>
            </a:r>
            <a:r>
              <a:rPr lang="es-ES" b="1" i="1" dirty="0" err="1"/>
              <a:t>Projet</a:t>
            </a:r>
            <a:r>
              <a:rPr lang="es-ES" b="1" i="1" dirty="0"/>
              <a:t> e-VAL, </a:t>
            </a:r>
            <a:r>
              <a:rPr lang="es-ES" b="1" i="1" dirty="0" err="1"/>
              <a:t>outil</a:t>
            </a:r>
            <a:r>
              <a:rPr lang="es-ES" b="1" i="1" dirty="0"/>
              <a:t> de </a:t>
            </a:r>
            <a:r>
              <a:rPr lang="es-ES" b="1" i="1" dirty="0" err="1"/>
              <a:t>l’amélioration</a:t>
            </a:r>
            <a:r>
              <a:rPr lang="es-ES" b="1" i="1" dirty="0"/>
              <a:t> de </a:t>
            </a:r>
            <a:r>
              <a:rPr lang="es-ES" b="1" i="1" dirty="0" err="1"/>
              <a:t>l’employabilite</a:t>
            </a:r>
            <a:r>
              <a:rPr lang="es-ES" b="1" i="1" dirty="0"/>
              <a:t>́ </a:t>
            </a:r>
            <a:endParaRPr lang="es-ES" dirty="0"/>
          </a:p>
          <a:p>
            <a:pPr lvl="1"/>
            <a:r>
              <a:rPr lang="es-ES" b="1" i="1" dirty="0"/>
              <a:t>Les </a:t>
            </a:r>
            <a:r>
              <a:rPr lang="es-ES" b="1" i="1" dirty="0" err="1"/>
              <a:t>attentes</a:t>
            </a:r>
            <a:r>
              <a:rPr lang="es-ES" b="1" i="1" dirty="0"/>
              <a:t> des </a:t>
            </a:r>
            <a:r>
              <a:rPr lang="es-ES" b="1" i="1" dirty="0" err="1"/>
              <a:t>entreprises</a:t>
            </a:r>
            <a:r>
              <a:rPr lang="es-ES" b="1" i="1" dirty="0"/>
              <a:t> </a:t>
            </a:r>
            <a:r>
              <a:rPr lang="es-ES" b="1" i="1" dirty="0" err="1"/>
              <a:t>face</a:t>
            </a:r>
            <a:r>
              <a:rPr lang="es-ES" b="1" i="1" dirty="0"/>
              <a:t> </a:t>
            </a:r>
            <a:r>
              <a:rPr lang="es-ES" b="1" i="1" dirty="0" err="1"/>
              <a:t>aux</a:t>
            </a:r>
            <a:r>
              <a:rPr lang="es-ES" b="1" i="1" dirty="0"/>
              <a:t> </a:t>
            </a:r>
            <a:r>
              <a:rPr lang="es-ES" b="1" i="1" dirty="0" err="1"/>
              <a:t>jeunes</a:t>
            </a:r>
            <a:r>
              <a:rPr lang="es-ES" b="1" i="1" dirty="0"/>
              <a:t> </a:t>
            </a:r>
            <a:r>
              <a:rPr lang="es-ES" b="1" i="1" dirty="0" err="1"/>
              <a:t>diplômés</a:t>
            </a:r>
            <a:r>
              <a:rPr lang="es-ES" b="1" i="1" dirty="0"/>
              <a:t> : </a:t>
            </a:r>
            <a:r>
              <a:rPr lang="es-ES" b="1" i="1" dirty="0" err="1"/>
              <a:t>présentation</a:t>
            </a:r>
            <a:r>
              <a:rPr lang="es-ES" b="1" i="1" dirty="0"/>
              <a:t> des </a:t>
            </a:r>
            <a:r>
              <a:rPr lang="es-ES" b="1" i="1" dirty="0" err="1"/>
              <a:t>résultats</a:t>
            </a:r>
            <a:r>
              <a:rPr lang="es-ES" b="1" i="1" dirty="0"/>
              <a:t> de </a:t>
            </a:r>
            <a:r>
              <a:rPr lang="es-ES" b="1" i="1" dirty="0" err="1"/>
              <a:t>l’enquête</a:t>
            </a:r>
            <a:r>
              <a:rPr lang="es-ES" b="1" i="1" dirty="0"/>
              <a:t> e-Val ? </a:t>
            </a:r>
            <a:endParaRPr lang="es-ES" dirty="0"/>
          </a:p>
          <a:p>
            <a:pPr lvl="1"/>
            <a:r>
              <a:rPr lang="es-ES" b="1" i="1" dirty="0" err="1"/>
              <a:t>Présentation</a:t>
            </a:r>
            <a:r>
              <a:rPr lang="es-ES" b="1" i="1" dirty="0"/>
              <a:t> de la </a:t>
            </a:r>
            <a:r>
              <a:rPr lang="es-ES" b="1" i="1" dirty="0" err="1"/>
              <a:t>plateforme</a:t>
            </a:r>
            <a:r>
              <a:rPr lang="es-ES" b="1" i="1" dirty="0"/>
              <a:t> e-VAL </a:t>
            </a:r>
            <a:endParaRPr lang="es-ES" dirty="0"/>
          </a:p>
          <a:p>
            <a:pPr lvl="1"/>
            <a:r>
              <a:rPr lang="es-ES" b="1" i="1" dirty="0" err="1"/>
              <a:t>Expérimentation</a:t>
            </a:r>
            <a:r>
              <a:rPr lang="es-ES" b="1" i="1" dirty="0"/>
              <a:t> de la </a:t>
            </a:r>
            <a:r>
              <a:rPr lang="es-ES" b="1" i="1" dirty="0" err="1"/>
              <a:t>plateforme</a:t>
            </a:r>
            <a:r>
              <a:rPr lang="es-ES" b="1" i="1" dirty="0"/>
              <a:t> e-VAL : </a:t>
            </a:r>
            <a:r>
              <a:rPr lang="es-ES" b="1" i="1" dirty="0" err="1"/>
              <a:t>quand</a:t>
            </a:r>
            <a:r>
              <a:rPr lang="es-ES" b="1" i="1" dirty="0"/>
              <a:t> et </a:t>
            </a:r>
            <a:r>
              <a:rPr lang="es-ES" b="1" i="1" dirty="0" err="1"/>
              <a:t>comment</a:t>
            </a:r>
            <a:r>
              <a:rPr lang="es-ES" b="1" i="1" dirty="0"/>
              <a:t> ? </a:t>
            </a:r>
            <a:endParaRPr lang="es-ES" dirty="0"/>
          </a:p>
          <a:p>
            <a:pPr marL="0" indent="0" algn="ctr">
              <a:buNone/>
            </a:pP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4" name="Imagen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6" t="15432" r="25522" b="33642"/>
          <a:stretch/>
        </p:blipFill>
        <p:spPr bwMode="auto">
          <a:xfrm>
            <a:off x="6435696" y="318630"/>
            <a:ext cx="1184304" cy="470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5" name="Imagen 4" descr="Résultat de recherche d'images pour &quot;funded by erasmus + logo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51" y="296667"/>
            <a:ext cx="2236404" cy="48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 descr="Resultado de imagen de uvi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80" y="296667"/>
            <a:ext cx="2575377" cy="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5968A5B8-1049-AE4D-9F81-595DE12BAD99}"/>
              </a:ext>
            </a:extLst>
          </p:cNvPr>
          <p:cNvSpPr txBox="1">
            <a:spLocks/>
          </p:cNvSpPr>
          <p:nvPr/>
        </p:nvSpPr>
        <p:spPr>
          <a:xfrm>
            <a:off x="888631" y="2349925"/>
            <a:ext cx="3498979" cy="245644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 fontScale="85000" lnSpcReduction="10000"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rgbClr val="FFFEFF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 dirty="0"/>
              <a:t>Rapport qualité de la réunion </a:t>
            </a:r>
            <a:r>
              <a:rPr lang="es-ES" b="1" dirty="0" err="1"/>
              <a:t>Journée</a:t>
            </a:r>
            <a:r>
              <a:rPr lang="es-ES" b="1" dirty="0"/>
              <a:t> </a:t>
            </a:r>
            <a:r>
              <a:rPr lang="es-ES" b="1" dirty="0" err="1"/>
              <a:t>d'information</a:t>
            </a:r>
            <a:r>
              <a:rPr lang="es-ES" b="1" dirty="0"/>
              <a:t> </a:t>
            </a:r>
            <a:r>
              <a:rPr lang="fr-FR" dirty="0"/>
              <a:t>i à Tétouan (9/10/2019)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81241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EEB820-F5E9-A041-9B98-63D586886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Nos </a:t>
            </a:r>
            <a:r>
              <a:rPr lang="es-ES" dirty="0" err="1"/>
              <a:t>concluons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87D2B7-9DCD-5E45-B63E-4181646C4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Finalement, nous concluons que </a:t>
            </a:r>
            <a:r>
              <a:rPr lang="es-ES" b="1" dirty="0"/>
              <a:t>Le </a:t>
            </a:r>
            <a:r>
              <a:rPr lang="es-ES" b="1" dirty="0" err="1"/>
              <a:t>projet</a:t>
            </a:r>
            <a:r>
              <a:rPr lang="es-ES" b="1" dirty="0"/>
              <a:t> Erasmus+ e-Val, </a:t>
            </a:r>
            <a:r>
              <a:rPr lang="fr-FR" dirty="0"/>
              <a:t>c'est un bon outil pour améliorer la communication </a:t>
            </a:r>
            <a:r>
              <a:rPr lang="es-ES" b="1" dirty="0" err="1"/>
              <a:t>Lauréats-Entreprises</a:t>
            </a:r>
            <a:r>
              <a:rPr lang="es-ES" b="1" dirty="0"/>
              <a:t>.</a:t>
            </a:r>
          </a:p>
          <a:p>
            <a:r>
              <a:rPr lang="es-ES" dirty="0" err="1">
                <a:solidFill>
                  <a:srgbClr val="FF0000"/>
                </a:solidFill>
              </a:rPr>
              <a:t>Il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serait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intéressant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d'inclure</a:t>
            </a:r>
            <a:r>
              <a:rPr lang="es-ES" dirty="0">
                <a:solidFill>
                  <a:srgbClr val="FF0000"/>
                </a:solidFill>
              </a:rPr>
              <a:t> les </a:t>
            </a:r>
            <a:r>
              <a:rPr lang="es-ES" dirty="0" err="1">
                <a:solidFill>
                  <a:srgbClr val="FF0000"/>
                </a:solidFill>
              </a:rPr>
              <a:t>résultats</a:t>
            </a:r>
            <a:r>
              <a:rPr lang="es-ES" dirty="0">
                <a:solidFill>
                  <a:srgbClr val="FF0000"/>
                </a:solidFill>
              </a:rPr>
              <a:t> des </a:t>
            </a:r>
            <a:r>
              <a:rPr lang="es-ES" dirty="0" err="1">
                <a:solidFill>
                  <a:srgbClr val="FF0000"/>
                </a:solidFill>
              </a:rPr>
              <a:t>enquêtes</a:t>
            </a:r>
            <a:r>
              <a:rPr lang="es-ES" dirty="0">
                <a:solidFill>
                  <a:srgbClr val="FF0000"/>
                </a:solidFill>
              </a:rPr>
              <a:t> de </a:t>
            </a:r>
            <a:r>
              <a:rPr lang="es-ES" dirty="0" err="1">
                <a:solidFill>
                  <a:srgbClr val="FF0000"/>
                </a:solidFill>
              </a:rPr>
              <a:t>satisfaction</a:t>
            </a:r>
            <a:r>
              <a:rPr lang="es-ES" dirty="0">
                <a:solidFill>
                  <a:srgbClr val="FF0000"/>
                </a:solidFill>
              </a:rPr>
              <a:t> des </a:t>
            </a:r>
            <a:r>
              <a:rPr lang="es-ES" dirty="0" err="1">
                <a:solidFill>
                  <a:srgbClr val="FF0000"/>
                </a:solidFill>
              </a:rPr>
              <a:t>participants</a:t>
            </a:r>
            <a:r>
              <a:rPr lang="es-ES" dirty="0">
                <a:solidFill>
                  <a:srgbClr val="FF0000"/>
                </a:solidFill>
              </a:rPr>
              <a:t>, </a:t>
            </a:r>
            <a:r>
              <a:rPr lang="es-ES" dirty="0" err="1">
                <a:solidFill>
                  <a:srgbClr val="FF0000"/>
                </a:solidFill>
              </a:rPr>
              <a:t>s'ils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ont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été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utilisés</a:t>
            </a:r>
            <a:r>
              <a:rPr lang="es-ES" dirty="0">
                <a:solidFill>
                  <a:srgbClr val="FF0000"/>
                </a:solidFill>
              </a:rPr>
              <a:t>.</a:t>
            </a:r>
          </a:p>
          <a:p>
            <a:endParaRPr lang="es-ES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8157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9581" y="2471992"/>
            <a:ext cx="3498979" cy="2456442"/>
          </a:xfrm>
        </p:spPr>
        <p:txBody>
          <a:bodyPr>
            <a:noAutofit/>
          </a:bodyPr>
          <a:lstStyle/>
          <a:p>
            <a:br>
              <a:rPr lang="fr-FR" sz="2500" dirty="0"/>
            </a:br>
            <a:endParaRPr lang="es-ES" sz="25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95248" y="1075901"/>
            <a:ext cx="7361286" cy="5561965"/>
          </a:xfrm>
        </p:spPr>
        <p:txBody>
          <a:bodyPr>
            <a:normAutofit/>
          </a:bodyPr>
          <a:lstStyle/>
          <a:p>
            <a:r>
              <a:rPr lang="es-ES_tradnl" b="1" dirty="0"/>
              <a:t>UCA ET UAE (</a:t>
            </a:r>
            <a:r>
              <a:rPr lang="es-ES" b="1" dirty="0" err="1"/>
              <a:t>Universite</a:t>
            </a:r>
            <a:r>
              <a:rPr lang="es-ES" b="1" dirty="0"/>
              <a:t>́ </a:t>
            </a:r>
            <a:r>
              <a:rPr lang="es-ES" b="1" dirty="0" err="1"/>
              <a:t>Abdelmalek</a:t>
            </a:r>
            <a:r>
              <a:rPr lang="es-ES" b="1" dirty="0"/>
              <a:t> </a:t>
            </a:r>
            <a:r>
              <a:rPr lang="es-ES" b="1" dirty="0" err="1"/>
              <a:t>Essâadi</a:t>
            </a:r>
            <a:r>
              <a:rPr lang="es-ES" b="1" dirty="0"/>
              <a:t>)</a:t>
            </a:r>
            <a:endParaRPr lang="es-ES_tradnl" b="1" dirty="0"/>
          </a:p>
          <a:p>
            <a:r>
              <a:rPr lang="es-ES" dirty="0" err="1"/>
              <a:t>Révision</a:t>
            </a:r>
            <a:r>
              <a:rPr lang="es-ES" dirty="0"/>
              <a:t> et </a:t>
            </a:r>
            <a:r>
              <a:rPr lang="es-ES" dirty="0" err="1"/>
              <a:t>actualisation</a:t>
            </a:r>
            <a:r>
              <a:rPr lang="es-ES" dirty="0"/>
              <a:t> de </a:t>
            </a:r>
            <a:r>
              <a:rPr lang="es-ES" dirty="0" err="1"/>
              <a:t>l’état</a:t>
            </a:r>
            <a:r>
              <a:rPr lang="es-ES" dirty="0"/>
              <a:t> </a:t>
            </a:r>
            <a:r>
              <a:rPr lang="es-ES" dirty="0" err="1"/>
              <a:t>financière</a:t>
            </a:r>
            <a:r>
              <a:rPr lang="es-ES" dirty="0"/>
              <a:t> du </a:t>
            </a:r>
            <a:r>
              <a:rPr lang="es-ES" dirty="0" err="1"/>
              <a:t>projet</a:t>
            </a:r>
            <a:r>
              <a:rPr lang="es-ES" dirty="0"/>
              <a:t> e-VAL </a:t>
            </a:r>
            <a:r>
              <a:rPr lang="es-ES" dirty="0" err="1"/>
              <a:t>après</a:t>
            </a:r>
            <a:r>
              <a:rPr lang="es-ES" dirty="0"/>
              <a:t> </a:t>
            </a:r>
            <a:r>
              <a:rPr lang="es-ES" dirty="0" err="1"/>
              <a:t>l’extension</a:t>
            </a:r>
            <a:r>
              <a:rPr lang="es-ES" dirty="0"/>
              <a:t> </a:t>
            </a:r>
            <a:r>
              <a:rPr lang="es-ES" dirty="0" err="1"/>
              <a:t>approuve</a:t>
            </a:r>
            <a:r>
              <a:rPr lang="es-ES" dirty="0"/>
              <a:t>́ par la </a:t>
            </a:r>
            <a:r>
              <a:rPr lang="es-ES" dirty="0" err="1"/>
              <a:t>Commission</a:t>
            </a:r>
            <a:r>
              <a:rPr lang="es-ES" dirty="0"/>
              <a:t> </a:t>
            </a:r>
            <a:r>
              <a:rPr lang="es-ES" dirty="0" err="1"/>
              <a:t>Européenne</a:t>
            </a:r>
            <a:r>
              <a:rPr lang="es-ES" dirty="0"/>
              <a:t> </a:t>
            </a:r>
          </a:p>
          <a:p>
            <a:r>
              <a:rPr lang="es-ES" dirty="0" err="1"/>
              <a:t>Lettre</a:t>
            </a:r>
            <a:r>
              <a:rPr lang="es-ES" dirty="0"/>
              <a:t> </a:t>
            </a:r>
            <a:r>
              <a:rPr lang="es-ES" dirty="0" err="1"/>
              <a:t>à</a:t>
            </a:r>
            <a:r>
              <a:rPr lang="es-ES" dirty="0"/>
              <a:t> </a:t>
            </a:r>
            <a:r>
              <a:rPr lang="es-ES" dirty="0" err="1"/>
              <a:t>adresser</a:t>
            </a:r>
            <a:r>
              <a:rPr lang="es-ES" dirty="0"/>
              <a:t> </a:t>
            </a:r>
            <a:r>
              <a:rPr lang="es-ES" dirty="0" err="1"/>
              <a:t>au</a:t>
            </a:r>
            <a:r>
              <a:rPr lang="es-ES" dirty="0"/>
              <a:t> </a:t>
            </a:r>
            <a:r>
              <a:rPr lang="es-ES" dirty="0" err="1"/>
              <a:t>Consortium</a:t>
            </a:r>
            <a:r>
              <a:rPr lang="es-ES" dirty="0"/>
              <a:t> </a:t>
            </a:r>
            <a:r>
              <a:rPr lang="es-ES" dirty="0" err="1"/>
              <a:t>projet</a:t>
            </a:r>
            <a:r>
              <a:rPr lang="es-ES" dirty="0"/>
              <a:t> e-VAL </a:t>
            </a:r>
            <a:r>
              <a:rPr lang="es-ES" dirty="0" err="1"/>
              <a:t>pour</a:t>
            </a:r>
            <a:r>
              <a:rPr lang="es-ES" dirty="0"/>
              <a:t> </a:t>
            </a:r>
            <a:r>
              <a:rPr lang="es-ES" dirty="0" err="1"/>
              <a:t>mettre</a:t>
            </a:r>
            <a:r>
              <a:rPr lang="es-ES" dirty="0"/>
              <a:t> </a:t>
            </a:r>
            <a:r>
              <a:rPr lang="es-ES" dirty="0" err="1"/>
              <a:t>à</a:t>
            </a:r>
            <a:r>
              <a:rPr lang="es-ES" dirty="0"/>
              <a:t> </a:t>
            </a:r>
            <a:r>
              <a:rPr lang="es-ES" dirty="0" err="1"/>
              <a:t>jour</a:t>
            </a:r>
            <a:r>
              <a:rPr lang="es-ES" dirty="0"/>
              <a:t> les </a:t>
            </a:r>
            <a:r>
              <a:rPr lang="es-ES" dirty="0" err="1"/>
              <a:t>nouvelles</a:t>
            </a:r>
            <a:r>
              <a:rPr lang="es-ES" dirty="0"/>
              <a:t> </a:t>
            </a:r>
            <a:r>
              <a:rPr lang="es-ES" dirty="0" err="1"/>
              <a:t>concernant</a:t>
            </a:r>
            <a:r>
              <a:rPr lang="es-ES" dirty="0"/>
              <a:t> le </a:t>
            </a:r>
            <a:r>
              <a:rPr lang="es-ES" dirty="0" err="1"/>
              <a:t>projet</a:t>
            </a:r>
            <a:r>
              <a:rPr lang="es-ES" dirty="0"/>
              <a:t>.</a:t>
            </a:r>
          </a:p>
          <a:p>
            <a:r>
              <a:rPr lang="en-US" dirty="0" err="1"/>
              <a:t>Révision</a:t>
            </a:r>
            <a:r>
              <a:rPr lang="en-US" dirty="0"/>
              <a:t> des </a:t>
            </a:r>
            <a:r>
              <a:rPr lang="en-US" dirty="0" err="1"/>
              <a:t>activités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cours</a:t>
            </a:r>
            <a:r>
              <a:rPr lang="en-US" dirty="0"/>
              <a:t> pendant </a:t>
            </a:r>
            <a:r>
              <a:rPr lang="en-US" dirty="0" err="1"/>
              <a:t>l’année</a:t>
            </a:r>
            <a:r>
              <a:rPr lang="en-US" dirty="0"/>
              <a:t> 2020 (</a:t>
            </a:r>
            <a:r>
              <a:rPr lang="en-US" dirty="0" err="1"/>
              <a:t>activités</a:t>
            </a:r>
            <a:r>
              <a:rPr lang="en-US" dirty="0"/>
              <a:t> à </a:t>
            </a:r>
            <a:r>
              <a:rPr lang="en-US" dirty="0" err="1"/>
              <a:t>développer</a:t>
            </a:r>
            <a:r>
              <a:rPr lang="en-US" dirty="0"/>
              <a:t> et </a:t>
            </a:r>
            <a:r>
              <a:rPr lang="en-US" dirty="0" err="1"/>
              <a:t>réunions</a:t>
            </a:r>
            <a:r>
              <a:rPr lang="en-US" dirty="0"/>
              <a:t> de control) </a:t>
            </a:r>
            <a:endParaRPr lang="es-ES" dirty="0"/>
          </a:p>
          <a:p>
            <a:r>
              <a:rPr lang="en-US" dirty="0" err="1"/>
              <a:t>Révision</a:t>
            </a:r>
            <a:r>
              <a:rPr lang="en-US" dirty="0"/>
              <a:t> des </a:t>
            </a:r>
            <a:r>
              <a:rPr lang="en-US" dirty="0" err="1"/>
              <a:t>dépenses</a:t>
            </a:r>
            <a:r>
              <a:rPr lang="en-US" dirty="0"/>
              <a:t> non </a:t>
            </a:r>
            <a:r>
              <a:rPr lang="en-US" dirty="0" err="1"/>
              <a:t>réglés</a:t>
            </a:r>
            <a:r>
              <a:rPr lang="en-US" dirty="0"/>
              <a:t>. Revision du budget </a:t>
            </a:r>
            <a:r>
              <a:rPr lang="en-US" dirty="0" err="1"/>
              <a:t>projet</a:t>
            </a:r>
            <a:r>
              <a:rPr lang="en-US" dirty="0"/>
              <a:t> e-VAL </a:t>
            </a:r>
            <a:endParaRPr lang="es-ES" dirty="0"/>
          </a:p>
          <a:p>
            <a:r>
              <a:rPr lang="es-ES" dirty="0" err="1"/>
              <a:t>Situation</a:t>
            </a:r>
            <a:r>
              <a:rPr lang="es-ES" dirty="0"/>
              <a:t> </a:t>
            </a:r>
            <a:r>
              <a:rPr lang="es-ES" dirty="0" err="1"/>
              <a:t>équipement</a:t>
            </a:r>
            <a:r>
              <a:rPr lang="es-ES" dirty="0"/>
              <a:t> </a:t>
            </a:r>
          </a:p>
          <a:p>
            <a:pPr marL="0" indent="0" algn="ctr">
              <a:buNone/>
            </a:pPr>
            <a:br>
              <a:rPr lang="es-ES" dirty="0"/>
            </a:br>
            <a:r>
              <a:rPr lang="fr-FR" dirty="0">
                <a:solidFill>
                  <a:srgbClr val="FF0000"/>
                </a:solidFill>
              </a:rPr>
              <a:t>Nous n'avons pas pu évaluer car le record n'est pas en place. CR en course.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4" name="Imagen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6" t="15432" r="25522" b="33642"/>
          <a:stretch/>
        </p:blipFill>
        <p:spPr bwMode="auto">
          <a:xfrm>
            <a:off x="6435696" y="318630"/>
            <a:ext cx="1184304" cy="470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5" name="Imagen 4" descr="Résultat de recherche d'images pour &quot;funded by erasmus + logo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51" y="296667"/>
            <a:ext cx="2236404" cy="48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 descr="Resultado de imagen de uvi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80" y="296667"/>
            <a:ext cx="2575377" cy="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5968A5B8-1049-AE4D-9F81-595DE12BAD99}"/>
              </a:ext>
            </a:extLst>
          </p:cNvPr>
          <p:cNvSpPr txBox="1">
            <a:spLocks/>
          </p:cNvSpPr>
          <p:nvPr/>
        </p:nvSpPr>
        <p:spPr>
          <a:xfrm>
            <a:off x="888631" y="2349925"/>
            <a:ext cx="3498979" cy="245644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 fontScale="92500" lnSpcReduction="20000"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rgbClr val="FFFEFF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 dirty="0"/>
              <a:t>Rapport qualité de la réunion de coordination interne à Tétouan (18/10/2019)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18562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9581" y="2471992"/>
            <a:ext cx="3498979" cy="2456442"/>
          </a:xfrm>
        </p:spPr>
        <p:txBody>
          <a:bodyPr>
            <a:noAutofit/>
          </a:bodyPr>
          <a:lstStyle/>
          <a:p>
            <a:br>
              <a:rPr lang="fr-FR" sz="2500" dirty="0"/>
            </a:br>
            <a:endParaRPr lang="es-ES" sz="25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95248" y="1075901"/>
            <a:ext cx="7361286" cy="5561965"/>
          </a:xfrm>
        </p:spPr>
        <p:txBody>
          <a:bodyPr>
            <a:normAutofit/>
          </a:bodyPr>
          <a:lstStyle/>
          <a:p>
            <a:r>
              <a:rPr lang="es-ES_tradnl" dirty="0"/>
              <a:t>UCA ET </a:t>
            </a:r>
            <a:r>
              <a:rPr lang="es-ES_tradnl" dirty="0" err="1"/>
              <a:t>Universités</a:t>
            </a:r>
            <a:r>
              <a:rPr lang="es-ES_tradnl" dirty="0"/>
              <a:t> </a:t>
            </a:r>
            <a:r>
              <a:rPr lang="es-ES_tradnl" dirty="0" err="1"/>
              <a:t>Marocaines</a:t>
            </a:r>
            <a:r>
              <a:rPr lang="es-ES_tradnl" dirty="0"/>
              <a:t>. </a:t>
            </a:r>
            <a:r>
              <a:rPr lang="es-ES_tradnl" dirty="0" err="1"/>
              <a:t>Absent</a:t>
            </a:r>
            <a:r>
              <a:rPr lang="es-ES_tradnl" dirty="0"/>
              <a:t>: UIZ </a:t>
            </a:r>
            <a:endParaRPr lang="es-ES" dirty="0"/>
          </a:p>
          <a:p>
            <a:r>
              <a:rPr lang="es-ES" dirty="0" err="1"/>
              <a:t>Révision</a:t>
            </a:r>
            <a:r>
              <a:rPr lang="es-ES" dirty="0"/>
              <a:t> et </a:t>
            </a:r>
            <a:r>
              <a:rPr lang="es-ES" dirty="0" err="1"/>
              <a:t>actualisation</a:t>
            </a:r>
            <a:r>
              <a:rPr lang="es-ES" dirty="0"/>
              <a:t> de </a:t>
            </a:r>
            <a:r>
              <a:rPr lang="es-ES" dirty="0" err="1"/>
              <a:t>l’état</a:t>
            </a:r>
            <a:r>
              <a:rPr lang="es-ES" dirty="0"/>
              <a:t> </a:t>
            </a:r>
            <a:r>
              <a:rPr lang="es-ES" dirty="0" err="1"/>
              <a:t>financière</a:t>
            </a:r>
            <a:r>
              <a:rPr lang="es-ES" dirty="0"/>
              <a:t> du </a:t>
            </a:r>
            <a:r>
              <a:rPr lang="es-ES" dirty="0" err="1"/>
              <a:t>projet</a:t>
            </a:r>
            <a:r>
              <a:rPr lang="es-ES" dirty="0"/>
              <a:t> e-VAL </a:t>
            </a:r>
            <a:r>
              <a:rPr lang="es-ES" dirty="0" err="1"/>
              <a:t>après</a:t>
            </a:r>
            <a:r>
              <a:rPr lang="es-ES" dirty="0"/>
              <a:t> </a:t>
            </a:r>
            <a:r>
              <a:rPr lang="es-ES" dirty="0" err="1"/>
              <a:t>l’extension</a:t>
            </a:r>
            <a:r>
              <a:rPr lang="es-ES" dirty="0"/>
              <a:t> </a:t>
            </a:r>
            <a:r>
              <a:rPr lang="es-ES" dirty="0" err="1"/>
              <a:t>approuve</a:t>
            </a:r>
            <a:r>
              <a:rPr lang="es-ES" dirty="0"/>
              <a:t>́ par la </a:t>
            </a:r>
            <a:r>
              <a:rPr lang="es-ES" dirty="0" err="1"/>
              <a:t>Commission</a:t>
            </a:r>
            <a:r>
              <a:rPr lang="es-ES" dirty="0"/>
              <a:t> </a:t>
            </a:r>
            <a:r>
              <a:rPr lang="es-ES" dirty="0" err="1"/>
              <a:t>Européenne</a:t>
            </a:r>
            <a:r>
              <a:rPr lang="es-ES" dirty="0"/>
              <a:t> </a:t>
            </a:r>
          </a:p>
          <a:p>
            <a:r>
              <a:rPr lang="es-ES" dirty="0" err="1"/>
              <a:t>Lettre</a:t>
            </a:r>
            <a:r>
              <a:rPr lang="es-ES" dirty="0"/>
              <a:t> </a:t>
            </a:r>
            <a:r>
              <a:rPr lang="es-ES" dirty="0" err="1"/>
              <a:t>à</a:t>
            </a:r>
            <a:r>
              <a:rPr lang="es-ES" dirty="0"/>
              <a:t> </a:t>
            </a:r>
            <a:r>
              <a:rPr lang="es-ES" dirty="0" err="1"/>
              <a:t>adresser</a:t>
            </a:r>
            <a:r>
              <a:rPr lang="es-ES" dirty="0"/>
              <a:t> </a:t>
            </a:r>
            <a:r>
              <a:rPr lang="es-ES" dirty="0" err="1"/>
              <a:t>au</a:t>
            </a:r>
            <a:r>
              <a:rPr lang="es-ES" dirty="0"/>
              <a:t> </a:t>
            </a:r>
            <a:r>
              <a:rPr lang="es-ES" dirty="0" err="1"/>
              <a:t>Consortium</a:t>
            </a:r>
            <a:r>
              <a:rPr lang="es-ES" dirty="0"/>
              <a:t> </a:t>
            </a:r>
            <a:r>
              <a:rPr lang="es-ES" dirty="0" err="1"/>
              <a:t>projet</a:t>
            </a:r>
            <a:r>
              <a:rPr lang="es-ES" dirty="0"/>
              <a:t> e-VAL </a:t>
            </a:r>
            <a:r>
              <a:rPr lang="es-ES" dirty="0" err="1"/>
              <a:t>pour</a:t>
            </a:r>
            <a:r>
              <a:rPr lang="es-ES" dirty="0"/>
              <a:t> </a:t>
            </a:r>
            <a:r>
              <a:rPr lang="es-ES" dirty="0" err="1"/>
              <a:t>mettre</a:t>
            </a:r>
            <a:r>
              <a:rPr lang="es-ES" dirty="0"/>
              <a:t> </a:t>
            </a:r>
            <a:r>
              <a:rPr lang="es-ES" dirty="0" err="1"/>
              <a:t>à</a:t>
            </a:r>
            <a:r>
              <a:rPr lang="es-ES" dirty="0"/>
              <a:t> </a:t>
            </a:r>
            <a:r>
              <a:rPr lang="es-ES" dirty="0" err="1"/>
              <a:t>jour</a:t>
            </a:r>
            <a:r>
              <a:rPr lang="es-ES" dirty="0"/>
              <a:t> les </a:t>
            </a:r>
            <a:r>
              <a:rPr lang="es-ES" dirty="0" err="1"/>
              <a:t>nouvelles</a:t>
            </a:r>
            <a:r>
              <a:rPr lang="es-ES" dirty="0"/>
              <a:t> </a:t>
            </a:r>
            <a:r>
              <a:rPr lang="es-ES" dirty="0" err="1"/>
              <a:t>concernant</a:t>
            </a:r>
            <a:r>
              <a:rPr lang="es-ES" dirty="0"/>
              <a:t> le </a:t>
            </a:r>
            <a:r>
              <a:rPr lang="es-ES" dirty="0" err="1"/>
              <a:t>projet</a:t>
            </a:r>
            <a:r>
              <a:rPr lang="es-ES" dirty="0"/>
              <a:t>.</a:t>
            </a:r>
          </a:p>
          <a:p>
            <a:r>
              <a:rPr lang="en-US" dirty="0" err="1"/>
              <a:t>Révision</a:t>
            </a:r>
            <a:r>
              <a:rPr lang="en-US" dirty="0"/>
              <a:t> des </a:t>
            </a:r>
            <a:r>
              <a:rPr lang="en-US" dirty="0" err="1"/>
              <a:t>activités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cours</a:t>
            </a:r>
            <a:r>
              <a:rPr lang="en-US" dirty="0"/>
              <a:t> pendant </a:t>
            </a:r>
            <a:r>
              <a:rPr lang="en-US" dirty="0" err="1"/>
              <a:t>l’année</a:t>
            </a:r>
            <a:r>
              <a:rPr lang="en-US" dirty="0"/>
              <a:t> 2020 (</a:t>
            </a:r>
            <a:r>
              <a:rPr lang="en-US" dirty="0" err="1"/>
              <a:t>activités</a:t>
            </a:r>
            <a:r>
              <a:rPr lang="en-US" dirty="0"/>
              <a:t> à </a:t>
            </a:r>
            <a:r>
              <a:rPr lang="en-US" dirty="0" err="1"/>
              <a:t>développer</a:t>
            </a:r>
            <a:r>
              <a:rPr lang="en-US" dirty="0"/>
              <a:t> et </a:t>
            </a:r>
            <a:r>
              <a:rPr lang="en-US" dirty="0" err="1"/>
              <a:t>réunions</a:t>
            </a:r>
            <a:r>
              <a:rPr lang="en-US" dirty="0"/>
              <a:t> de control) </a:t>
            </a:r>
            <a:endParaRPr lang="es-ES" dirty="0"/>
          </a:p>
          <a:p>
            <a:r>
              <a:rPr lang="en-US" dirty="0" err="1"/>
              <a:t>Révision</a:t>
            </a:r>
            <a:r>
              <a:rPr lang="en-US" dirty="0"/>
              <a:t> des </a:t>
            </a:r>
            <a:r>
              <a:rPr lang="en-US" dirty="0" err="1"/>
              <a:t>dépenses</a:t>
            </a:r>
            <a:r>
              <a:rPr lang="en-US" dirty="0"/>
              <a:t> non </a:t>
            </a:r>
            <a:r>
              <a:rPr lang="en-US" dirty="0" err="1"/>
              <a:t>réglés</a:t>
            </a:r>
            <a:r>
              <a:rPr lang="en-US" dirty="0"/>
              <a:t>. Revision du budget </a:t>
            </a:r>
            <a:r>
              <a:rPr lang="en-US" dirty="0" err="1"/>
              <a:t>projet</a:t>
            </a:r>
            <a:r>
              <a:rPr lang="en-US" dirty="0"/>
              <a:t> e-VAL </a:t>
            </a:r>
            <a:endParaRPr lang="es-ES" dirty="0"/>
          </a:p>
          <a:p>
            <a:r>
              <a:rPr lang="es-ES" dirty="0" err="1"/>
              <a:t>Situation</a:t>
            </a:r>
            <a:r>
              <a:rPr lang="es-ES" dirty="0"/>
              <a:t> </a:t>
            </a:r>
            <a:r>
              <a:rPr lang="es-ES" dirty="0" err="1"/>
              <a:t>équipement</a:t>
            </a:r>
            <a:r>
              <a:rPr lang="es-ES" dirty="0"/>
              <a:t> </a:t>
            </a:r>
          </a:p>
          <a:p>
            <a:pPr marL="0" indent="0" algn="ctr">
              <a:buNone/>
            </a:pPr>
            <a:br>
              <a:rPr lang="es-ES" dirty="0"/>
            </a:br>
            <a:r>
              <a:rPr lang="fr-FR" dirty="0">
                <a:solidFill>
                  <a:srgbClr val="FF0000"/>
                </a:solidFill>
              </a:rPr>
              <a:t>Nous n'avons pas pu évaluer car le record n'est pas en place. </a:t>
            </a:r>
            <a:r>
              <a:rPr lang="es-ES" dirty="0">
                <a:solidFill>
                  <a:srgbClr val="FF0000"/>
                </a:solidFill>
              </a:rPr>
              <a:t>Les </a:t>
            </a:r>
            <a:r>
              <a:rPr lang="es-ES" dirty="0" err="1">
                <a:solidFill>
                  <a:srgbClr val="FF0000"/>
                </a:solidFill>
              </a:rPr>
              <a:t>preuves</a:t>
            </a:r>
            <a:r>
              <a:rPr lang="es-ES" dirty="0">
                <a:solidFill>
                  <a:srgbClr val="FF0000"/>
                </a:solidFill>
              </a:rPr>
              <a:t> de </a:t>
            </a:r>
            <a:r>
              <a:rPr lang="es-ES" dirty="0" err="1">
                <a:solidFill>
                  <a:srgbClr val="FF0000"/>
                </a:solidFill>
              </a:rPr>
              <a:t>cette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réunion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manquent</a:t>
            </a:r>
            <a:r>
              <a:rPr lang="es-ES" dirty="0">
                <a:solidFill>
                  <a:srgbClr val="FF0000"/>
                </a:solidFill>
              </a:rPr>
              <a:t> sur le </a:t>
            </a:r>
            <a:r>
              <a:rPr lang="es-ES" dirty="0" err="1">
                <a:solidFill>
                  <a:srgbClr val="FF0000"/>
                </a:solidFill>
              </a:rPr>
              <a:t>site</a:t>
            </a:r>
            <a:r>
              <a:rPr lang="es-ES" dirty="0">
                <a:solidFill>
                  <a:srgbClr val="FF0000"/>
                </a:solidFill>
              </a:rPr>
              <a:t> du </a:t>
            </a:r>
            <a:r>
              <a:rPr lang="es-ES" dirty="0" err="1">
                <a:solidFill>
                  <a:srgbClr val="FF0000"/>
                </a:solidFill>
              </a:rPr>
              <a:t>projet</a:t>
            </a:r>
            <a:r>
              <a:rPr lang="es-ES" dirty="0">
                <a:solidFill>
                  <a:srgbClr val="FF0000"/>
                </a:solidFill>
              </a:rPr>
              <a:t>. </a:t>
            </a:r>
            <a:r>
              <a:rPr lang="en-US" dirty="0">
                <a:solidFill>
                  <a:srgbClr val="FF0000"/>
                </a:solidFill>
              </a:rPr>
              <a:t>CR Absent.</a:t>
            </a:r>
            <a:endParaRPr lang="es-ES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4" name="Imagen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6" t="15432" r="25522" b="33642"/>
          <a:stretch/>
        </p:blipFill>
        <p:spPr bwMode="auto">
          <a:xfrm>
            <a:off x="6435696" y="318630"/>
            <a:ext cx="1184304" cy="470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5" name="Imagen 4" descr="Résultat de recherche d'images pour &quot;funded by erasmus + logo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51" y="296667"/>
            <a:ext cx="2236404" cy="48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 descr="Resultado de imagen de uvi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80" y="296667"/>
            <a:ext cx="2575377" cy="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5968A5B8-1049-AE4D-9F81-595DE12BAD99}"/>
              </a:ext>
            </a:extLst>
          </p:cNvPr>
          <p:cNvSpPr txBox="1">
            <a:spLocks/>
          </p:cNvSpPr>
          <p:nvPr/>
        </p:nvSpPr>
        <p:spPr>
          <a:xfrm>
            <a:off x="888631" y="2349925"/>
            <a:ext cx="3498979" cy="245644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 fontScale="85000" lnSpcReduction="10000"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rgbClr val="FFFEFF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 dirty="0"/>
              <a:t>Rapport qualité de la réunion de travail UCA- universités marocaines à </a:t>
            </a:r>
            <a:r>
              <a:rPr lang="fr-FR" dirty="0" err="1"/>
              <a:t>Cádiz</a:t>
            </a:r>
            <a:r>
              <a:rPr lang="fr-FR" dirty="0"/>
              <a:t> (8/11/2019)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9300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FA3E44-EB4C-8F47-BD1E-241C44733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AUTRES…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E7E491C-66CA-B841-A6DB-F9F906524B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dirty="0"/>
              <a:t>L'ÉQUIPEMENT DES 6 LOTS 3 EST DÉJÀ ACHETÉ PAR LA SOCIÉTÉ LOCALE ET LA PLATEFORME SERA LIVRÉE L'ANNÉE À VENIR, FÉVRIER-MARS. TANT QUE L'UCA A DÉJÀ ASSIGNÉ UN SERVEUR DISPONIBLE AU PROJET POUR QU'ILS COMMENCENT À FAIRE ET LES ESSAIS.</a:t>
            </a:r>
          </a:p>
          <a:p>
            <a:pPr marL="0" indent="0">
              <a:buNone/>
            </a:pPr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PROBLÈMES WEB: </a:t>
            </a:r>
          </a:p>
          <a:p>
            <a:r>
              <a:rPr lang="fr-FR" dirty="0">
                <a:solidFill>
                  <a:srgbClr val="FF0000"/>
                </a:solidFill>
              </a:rPr>
              <a:t>LA PLANIFICATION N'EST PAS - LES PARTENAIRES (MEMBRES) NE SONT PAS MIS À JOUR DANS LE CAS D'UVIGO </a:t>
            </a:r>
          </a:p>
          <a:p>
            <a:r>
              <a:rPr lang="fr-FR" dirty="0">
                <a:solidFill>
                  <a:srgbClr val="FF0000"/>
                </a:solidFill>
              </a:rPr>
              <a:t>PHOTOTEQUE: PASSEZ SEULEMENT LES PHOTOS DES RENCONTRES, MAIS TB CEUX DES ACTIVITES (PREUVES) </a:t>
            </a:r>
          </a:p>
          <a:p>
            <a:r>
              <a:rPr lang="fr-FR" dirty="0">
                <a:solidFill>
                  <a:srgbClr val="FF0000"/>
                </a:solidFill>
              </a:rPr>
              <a:t>VIDÉO: TRÈS PAUVRE </a:t>
            </a:r>
          </a:p>
          <a:p>
            <a:r>
              <a:rPr lang="fr-FR" dirty="0">
                <a:solidFill>
                  <a:srgbClr val="FF0000"/>
                </a:solidFill>
              </a:rPr>
              <a:t>REVUE DE PRESSE: TRÈS PAUVRES ET RÉDUITS</a:t>
            </a:r>
            <a:endParaRPr lang="es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080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Experte pour l’évaluation externe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Analyse des possibles candidats</a:t>
            </a:r>
          </a:p>
        </p:txBody>
      </p:sp>
      <p:pic>
        <p:nvPicPr>
          <p:cNvPr id="4" name="Imagen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6" t="15432" r="25522" b="33642"/>
          <a:stretch/>
        </p:blipFill>
        <p:spPr bwMode="auto">
          <a:xfrm>
            <a:off x="8078229" y="318630"/>
            <a:ext cx="1184304" cy="470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5" name="Imagen 4" descr="Résultat de recherche d'images pour &quot;funded by erasmus + logo&quot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4184" y="296667"/>
            <a:ext cx="2236404" cy="48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 descr="Resultado de imagen de uvi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80" y="296667"/>
            <a:ext cx="2575377" cy="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405467" y="497271"/>
            <a:ext cx="65" cy="27699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402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Rapports de qualité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16414" y="1157192"/>
            <a:ext cx="6904086" cy="484190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fr-FR" dirty="0"/>
              <a:t>Rapport de qualité </a:t>
            </a:r>
            <a:r>
              <a:rPr lang="en-US" dirty="0"/>
              <a:t>du </a:t>
            </a:r>
            <a:r>
              <a:rPr lang="en-US" dirty="0" err="1"/>
              <a:t>Séminaire</a:t>
            </a:r>
            <a:r>
              <a:rPr lang="en-US" dirty="0"/>
              <a:t> International sur les </a:t>
            </a:r>
            <a:r>
              <a:rPr lang="en-US" dirty="0" err="1"/>
              <a:t>résultats</a:t>
            </a:r>
            <a:r>
              <a:rPr lang="en-US" dirty="0"/>
              <a:t> de </a:t>
            </a:r>
            <a:r>
              <a:rPr lang="en-US" dirty="0" err="1"/>
              <a:t>l’expérimentation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Agadir, UIZ (20-21/06/2019)</a:t>
            </a:r>
            <a:endParaRPr lang="es-ES" dirty="0"/>
          </a:p>
          <a:p>
            <a:pPr lvl="0"/>
            <a:r>
              <a:rPr lang="fr-FR" dirty="0"/>
              <a:t>Rapport qualité de la réunion du consortium à Bruxelles (01-02/07/2019)</a:t>
            </a:r>
            <a:endParaRPr lang="es-ES" dirty="0"/>
          </a:p>
          <a:p>
            <a:pPr lvl="0"/>
            <a:r>
              <a:rPr lang="fr-FR" dirty="0"/>
              <a:t> Rapport qualité de la réunion de coordination interne à Cadiz (22-23/07/2019)</a:t>
            </a:r>
            <a:endParaRPr lang="es-ES" dirty="0"/>
          </a:p>
          <a:p>
            <a:r>
              <a:rPr lang="fr-FR" dirty="0"/>
              <a:t> Rapport qualité de la </a:t>
            </a:r>
            <a:r>
              <a:rPr lang="es-ES" dirty="0" err="1"/>
              <a:t>Journée</a:t>
            </a:r>
            <a:r>
              <a:rPr lang="es-ES" dirty="0"/>
              <a:t> </a:t>
            </a:r>
            <a:r>
              <a:rPr lang="es-ES" dirty="0" err="1"/>
              <a:t>d'information</a:t>
            </a:r>
            <a:r>
              <a:rPr lang="es-ES" dirty="0"/>
              <a:t> </a:t>
            </a:r>
            <a:r>
              <a:rPr lang="fr-FR" dirty="0"/>
              <a:t>à Tétouan (9/10/2019)</a:t>
            </a:r>
          </a:p>
          <a:p>
            <a:pPr lvl="0"/>
            <a:r>
              <a:rPr lang="fr-FR" dirty="0"/>
              <a:t>Rapport qualité de la réunion de coordination interne à Tétouan (18/10/2019)</a:t>
            </a:r>
            <a:endParaRPr lang="es-ES" dirty="0"/>
          </a:p>
          <a:p>
            <a:pPr lvl="0"/>
            <a:r>
              <a:rPr lang="fr-FR" dirty="0"/>
              <a:t>Rapport qualité de la réunion de travail UCA- universités marocaines (8/11/2019)</a:t>
            </a:r>
          </a:p>
          <a:p>
            <a:pPr lvl="0"/>
            <a:r>
              <a:rPr lang="fr-FR" dirty="0"/>
              <a:t>AUTRES</a:t>
            </a:r>
          </a:p>
          <a:p>
            <a:pPr lvl="0"/>
            <a:r>
              <a:rPr lang="fr-FR" b="1" dirty="0" err="1"/>
              <a:t>External</a:t>
            </a:r>
            <a:r>
              <a:rPr lang="fr-FR" b="1" dirty="0"/>
              <a:t> expert </a:t>
            </a:r>
          </a:p>
          <a:p>
            <a:pPr lvl="0"/>
            <a:r>
              <a:rPr lang="es-ES" dirty="0" err="1"/>
              <a:t>Extension</a:t>
            </a:r>
            <a:r>
              <a:rPr lang="es-ES" dirty="0"/>
              <a:t> de </a:t>
            </a:r>
            <a:r>
              <a:rPr lang="es-ES" dirty="0" err="1"/>
              <a:t>projet</a:t>
            </a:r>
            <a:r>
              <a:rPr lang="es-ES" dirty="0"/>
              <a:t> </a:t>
            </a:r>
            <a:r>
              <a:rPr lang="es-ES" dirty="0" err="1"/>
              <a:t>Révision</a:t>
            </a:r>
            <a:r>
              <a:rPr lang="es-ES" dirty="0"/>
              <a:t> du </a:t>
            </a:r>
            <a:r>
              <a:rPr lang="es-ES" dirty="0" err="1"/>
              <a:t>calendrier</a:t>
            </a:r>
            <a:r>
              <a:rPr lang="es-ES" dirty="0"/>
              <a:t> des </a:t>
            </a:r>
            <a:r>
              <a:rPr lang="es-ES" dirty="0" err="1"/>
              <a:t>tâches</a:t>
            </a:r>
            <a:r>
              <a:rPr lang="es-ES" dirty="0"/>
              <a:t> et de la </a:t>
            </a:r>
            <a:r>
              <a:rPr lang="es-ES" dirty="0" err="1"/>
              <a:t>Qualité</a:t>
            </a:r>
            <a:endParaRPr lang="es-ES" b="1" dirty="0"/>
          </a:p>
        </p:txBody>
      </p:sp>
      <p:pic>
        <p:nvPicPr>
          <p:cNvPr id="4" name="Imagen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6" t="15432" r="25522" b="33642"/>
          <a:stretch/>
        </p:blipFill>
        <p:spPr bwMode="auto">
          <a:xfrm>
            <a:off x="6435696" y="318630"/>
            <a:ext cx="1184304" cy="470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5" name="Imagen 4" descr="Résultat de recherche d'images pour &quot;funded by erasmus + logo&quot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51" y="296667"/>
            <a:ext cx="2236404" cy="48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 descr="Resultado de imagen de uvi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80" y="296667"/>
            <a:ext cx="2575377" cy="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281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D4BE4-4D5F-7D48-9B55-6FDE7878A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External</a:t>
            </a:r>
            <a:r>
              <a:rPr lang="es-ES" dirty="0"/>
              <a:t> </a:t>
            </a:r>
            <a:r>
              <a:rPr lang="es-ES" dirty="0" err="1"/>
              <a:t>expert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683D10-C507-1843-A03F-47E22BD9B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3223" y="367862"/>
            <a:ext cx="7457549" cy="59488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/>
              <a:t>“The Agency would expect that:</a:t>
            </a:r>
            <a:endParaRPr lang="es-ES" sz="1200" dirty="0"/>
          </a:p>
          <a:p>
            <a:pPr lvl="0"/>
            <a:r>
              <a:rPr lang="en-US" sz="1200" dirty="0"/>
              <a:t>the external expert is not suggested by members of the consortium, but it is selected through a genuine open call published in the largest possible way; experts coming from countries not represented in the consortium are very welcomed. </a:t>
            </a:r>
            <a:r>
              <a:rPr lang="en-US" sz="1200" u="sng" dirty="0"/>
              <a:t>The Agency can request the details of the selection process.</a:t>
            </a:r>
            <a:endParaRPr lang="es-ES" sz="1200" dirty="0"/>
          </a:p>
          <a:p>
            <a:pPr lvl="0"/>
            <a:r>
              <a:rPr lang="en-US" sz="1200" dirty="0"/>
              <a:t>the external expert has the specific competence to assess in detail the quality of the final deliverable(s), i.e. if the final deliverable is a master, for instance, in cyber-security or in restauration of cultural heritage, the expert should be able to assess the content of the single courses inserted in the new curriculum; if the final deliverable is a platform, we expect that the external expert assesses thoroughly the quality of the platform in terms of design, functionalities, features, etc. and eventually proposes to the consortium a list of improvements.</a:t>
            </a:r>
            <a:endParaRPr lang="es-ES" sz="1200" dirty="0"/>
          </a:p>
          <a:p>
            <a:pPr lvl="0"/>
            <a:r>
              <a:rPr lang="en-US" sz="1200" dirty="0"/>
              <a:t>the external expert does not have to be familiar with CBHE or EU Funded projects as he/she has to assess the final output(s), not how the CBHE provisions were implemented;</a:t>
            </a:r>
            <a:endParaRPr lang="es-ES" sz="1200" dirty="0"/>
          </a:p>
          <a:p>
            <a:pPr lvl="0"/>
            <a:r>
              <a:rPr lang="en-US" sz="1200" dirty="0"/>
              <a:t>the external expert also assesses the final product against the total number of working days used”.</a:t>
            </a:r>
            <a:endParaRPr lang="es-ES" sz="1200" dirty="0"/>
          </a:p>
          <a:p>
            <a:pPr marL="0" indent="0" algn="ctr">
              <a:buNone/>
            </a:pPr>
            <a:r>
              <a:rPr lang="es-ES_tradnl" sz="1200" dirty="0" err="1"/>
              <a:t>Kind</a:t>
            </a:r>
            <a:r>
              <a:rPr lang="es-ES_tradnl" sz="1200" dirty="0"/>
              <a:t> </a:t>
            </a:r>
            <a:r>
              <a:rPr lang="es-ES_tradnl" sz="1200" dirty="0" err="1"/>
              <a:t>regards</a:t>
            </a:r>
            <a:r>
              <a:rPr lang="es-ES_tradnl" sz="1200" dirty="0"/>
              <a:t>,</a:t>
            </a:r>
            <a:endParaRPr lang="es-ES" sz="1200" dirty="0"/>
          </a:p>
          <a:p>
            <a:pPr marL="0" indent="0" algn="ctr">
              <a:buNone/>
            </a:pPr>
            <a:r>
              <a:rPr lang="es-ES_tradnl" sz="1200" dirty="0"/>
              <a:t>Carla</a:t>
            </a:r>
            <a:endParaRPr lang="es-ES" sz="1200" dirty="0"/>
          </a:p>
          <a:p>
            <a:pPr marL="0" indent="0" algn="just">
              <a:buNone/>
            </a:pP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4376402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EEB820-F5E9-A041-9B98-63D586886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Nos </a:t>
            </a:r>
            <a:r>
              <a:rPr lang="es-ES" dirty="0" err="1"/>
              <a:t>concluons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87D2B7-9DCD-5E45-B63E-4181646C4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0318978E-6AE1-D740-9183-76506D5A18CE}"/>
              </a:ext>
            </a:extLst>
          </p:cNvPr>
          <p:cNvSpPr/>
          <p:nvPr/>
        </p:nvSpPr>
        <p:spPr>
          <a:xfrm>
            <a:off x="4950372" y="226500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es-ES" dirty="0"/>
            </a:br>
            <a:r>
              <a:rPr lang="es-ES" dirty="0" err="1"/>
              <a:t>l'expert</a:t>
            </a:r>
            <a:r>
              <a:rPr lang="es-ES" dirty="0"/>
              <a:t> externe </a:t>
            </a:r>
            <a:r>
              <a:rPr lang="es-ES" dirty="0" err="1"/>
              <a:t>sera</a:t>
            </a:r>
            <a:r>
              <a:rPr lang="es-ES" dirty="0"/>
              <a:t> </a:t>
            </a:r>
            <a:r>
              <a:rPr lang="es-ES" dirty="0" err="1"/>
              <a:t>sélectionné</a:t>
            </a:r>
            <a:r>
              <a:rPr lang="es-ES" dirty="0"/>
              <a:t> par un </a:t>
            </a:r>
            <a:r>
              <a:rPr lang="es-ES" dirty="0" err="1"/>
              <a:t>véritable</a:t>
            </a:r>
            <a:r>
              <a:rPr lang="es-ES" dirty="0"/>
              <a:t> </a:t>
            </a:r>
            <a:r>
              <a:rPr lang="es-ES" dirty="0" err="1"/>
              <a:t>appel</a:t>
            </a:r>
            <a:r>
              <a:rPr lang="es-ES" dirty="0"/>
              <a:t> </a:t>
            </a:r>
            <a:r>
              <a:rPr lang="es-ES" dirty="0" err="1"/>
              <a:t>ouvert</a:t>
            </a:r>
            <a:r>
              <a:rPr lang="es-ES" dirty="0"/>
              <a:t> </a:t>
            </a:r>
            <a:r>
              <a:rPr lang="es-ES" dirty="0" err="1"/>
              <a:t>publié</a:t>
            </a:r>
            <a:r>
              <a:rPr lang="es-ES" dirty="0"/>
              <a:t> de la </a:t>
            </a:r>
            <a:r>
              <a:rPr lang="es-ES" dirty="0" err="1"/>
              <a:t>manière</a:t>
            </a:r>
            <a:r>
              <a:rPr lang="es-ES" dirty="0"/>
              <a:t> la plus </a:t>
            </a:r>
            <a:r>
              <a:rPr lang="es-ES" dirty="0" err="1"/>
              <a:t>large</a:t>
            </a:r>
            <a:r>
              <a:rPr lang="es-ES" dirty="0"/>
              <a:t> </a:t>
            </a:r>
            <a:r>
              <a:rPr lang="es-ES" dirty="0" err="1"/>
              <a:t>possible</a:t>
            </a:r>
            <a:r>
              <a:rPr lang="es-ES" dirty="0"/>
              <a:t> (</a:t>
            </a:r>
            <a:r>
              <a:rPr lang="es-ES" dirty="0" err="1"/>
              <a:t>Euraxes</a:t>
            </a:r>
            <a:r>
              <a:rPr lang="es-E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277024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D6A7F2-352C-944B-BD18-57DAB103C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extension</a:t>
            </a:r>
            <a:r>
              <a:rPr lang="es-ES" dirty="0"/>
              <a:t> de </a:t>
            </a:r>
            <a:r>
              <a:rPr lang="es-ES" dirty="0" err="1"/>
              <a:t>projet</a:t>
            </a:r>
            <a:r>
              <a:rPr lang="es-ES" dirty="0"/>
              <a:t> </a:t>
            </a:r>
            <a:r>
              <a:rPr lang="es-ES" dirty="0" err="1"/>
              <a:t>Révision</a:t>
            </a:r>
            <a:r>
              <a:rPr lang="es-ES" dirty="0"/>
              <a:t> du </a:t>
            </a:r>
            <a:r>
              <a:rPr lang="es-ES" dirty="0" err="1"/>
              <a:t>calendrier</a:t>
            </a:r>
            <a:r>
              <a:rPr lang="es-ES" dirty="0"/>
              <a:t> des </a:t>
            </a:r>
            <a:r>
              <a:rPr lang="es-ES" dirty="0" err="1"/>
              <a:t>tâches</a:t>
            </a:r>
            <a:r>
              <a:rPr lang="es-ES" dirty="0"/>
              <a:t> et de la </a:t>
            </a:r>
            <a:r>
              <a:rPr lang="es-ES" dirty="0" err="1"/>
              <a:t>Qualité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250A1A-07E6-654D-9128-5B4E8C0837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PLAN DE TRAVAIL PRÉVU POU LES LOTS CONCERNÉS</a:t>
            </a:r>
            <a:endParaRPr lang="es-ES" dirty="0"/>
          </a:p>
          <a:p>
            <a:r>
              <a:rPr lang="fr-FR" b="1" dirty="0"/>
              <a:t>REVISIÓN DES INDICATEURS DE PROGRESSION :</a:t>
            </a:r>
            <a:endParaRPr lang="es-ES" dirty="0"/>
          </a:p>
          <a:p>
            <a:pPr lvl="1"/>
            <a:r>
              <a:rPr lang="fr-FR" b="1" dirty="0"/>
              <a:t>Objectifs élargis</a:t>
            </a:r>
            <a:endParaRPr lang="es-ES" dirty="0"/>
          </a:p>
          <a:p>
            <a:pPr lvl="1"/>
            <a:r>
              <a:rPr lang="fr-FR" b="1" dirty="0"/>
              <a:t>Objectifs spécifiques</a:t>
            </a:r>
            <a:endParaRPr lang="es-ES" dirty="0"/>
          </a:p>
          <a:p>
            <a:pPr lvl="1"/>
            <a:r>
              <a:rPr lang="fr-FR" b="1" dirty="0"/>
              <a:t>Résultats et Produits</a:t>
            </a:r>
            <a:endParaRPr lang="es-ES" dirty="0"/>
          </a:p>
          <a:p>
            <a:pPr lvl="1"/>
            <a:r>
              <a:rPr lang="fr-FR" b="1" dirty="0"/>
              <a:t>Le contrôle de la qualité au niveau de la gestion</a:t>
            </a:r>
            <a:endParaRPr lang="es-ES" dirty="0"/>
          </a:p>
          <a:p>
            <a:pPr lvl="1"/>
            <a:r>
              <a:rPr lang="fr-FR" b="1" dirty="0"/>
              <a:t>Observations et recommandations</a:t>
            </a:r>
            <a:endParaRPr lang="es-ES" dirty="0"/>
          </a:p>
          <a:p>
            <a:pPr lvl="1"/>
            <a:r>
              <a:rPr lang="fr-FR" b="1" dirty="0"/>
              <a:t>Réunions du CAQ</a:t>
            </a:r>
            <a:endParaRPr lang="es-ES" dirty="0"/>
          </a:p>
          <a:p>
            <a:pPr lvl="1"/>
            <a:r>
              <a:rPr lang="fr-FR" b="1" dirty="0"/>
              <a:t>Évaluation de la dissémination.</a:t>
            </a:r>
            <a:endParaRPr lang="es-ES" dirty="0"/>
          </a:p>
          <a:p>
            <a:pPr marL="0" indent="0">
              <a:buNone/>
            </a:pPr>
            <a:endParaRPr lang="es-ES" dirty="0"/>
          </a:p>
          <a:p>
            <a:r>
              <a:rPr lang="fr-FR" b="1" dirty="0"/>
              <a:t>Annexes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71529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41095" y="2438400"/>
            <a:ext cx="8266960" cy="1371600"/>
          </a:xfrm>
        </p:spPr>
        <p:txBody>
          <a:bodyPr>
            <a:normAutofit/>
          </a:bodyPr>
          <a:lstStyle/>
          <a:p>
            <a:r>
              <a:rPr lang="fr-FR" sz="4500" dirty="0"/>
              <a:t>Merci pour votre attention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59237" y="4267200"/>
            <a:ext cx="8673427" cy="961653"/>
          </a:xfrm>
        </p:spPr>
        <p:txBody>
          <a:bodyPr>
            <a:normAutofit lnSpcReduction="10000"/>
          </a:bodyPr>
          <a:lstStyle/>
          <a:p>
            <a:r>
              <a:rPr lang="fr-FR" sz="2600" dirty="0">
                <a:latin typeface="+mj-lt"/>
              </a:rPr>
              <a:t>eval-uvigo@uvigo.es</a:t>
            </a:r>
          </a:p>
          <a:p>
            <a:r>
              <a:rPr lang="fr-FR" sz="2600" dirty="0">
                <a:latin typeface="+mj-lt"/>
              </a:rPr>
              <a:t>Réunion à </a:t>
            </a:r>
            <a:r>
              <a:rPr lang="fr-FR" sz="2600" dirty="0" err="1">
                <a:latin typeface="+mj-lt"/>
              </a:rPr>
              <a:t>Fes</a:t>
            </a:r>
            <a:r>
              <a:rPr lang="fr-FR" sz="2600" dirty="0">
                <a:latin typeface="+mj-lt"/>
              </a:rPr>
              <a:t>, </a:t>
            </a:r>
            <a:r>
              <a:rPr lang="fr-FR" sz="2600" dirty="0" err="1">
                <a:latin typeface="+mj-lt"/>
              </a:rPr>
              <a:t>Nov</a:t>
            </a:r>
            <a:r>
              <a:rPr lang="fr-FR" sz="2600" dirty="0">
                <a:latin typeface="+mj-lt"/>
              </a:rPr>
              <a:t> 2019</a:t>
            </a:r>
          </a:p>
        </p:txBody>
      </p:sp>
      <p:pic>
        <p:nvPicPr>
          <p:cNvPr id="6" name="Imagen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6" t="15432" r="25522" b="33642"/>
          <a:stretch/>
        </p:blipFill>
        <p:spPr bwMode="auto">
          <a:xfrm>
            <a:off x="5002616" y="1048517"/>
            <a:ext cx="2143917" cy="8524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7" name="Imagen 6" descr="Résultat de recherche d'images pour &quot;funded by erasmus + logo&quot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51" y="1312469"/>
            <a:ext cx="2236404" cy="48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Resultado de imagen de uvi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237" y="1329237"/>
            <a:ext cx="2575377" cy="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544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r-FR" sz="3600" dirty="0"/>
              <a:t>Rapport de qualité </a:t>
            </a:r>
            <a:r>
              <a:rPr lang="en-US" sz="3600" dirty="0"/>
              <a:t>du </a:t>
            </a:r>
            <a:r>
              <a:rPr lang="en-US" sz="3600" dirty="0" err="1"/>
              <a:t>Séminaire</a:t>
            </a:r>
            <a:r>
              <a:rPr lang="en-US" sz="3600" dirty="0"/>
              <a:t> International sur les </a:t>
            </a:r>
            <a:r>
              <a:rPr lang="en-US" sz="3600" dirty="0" err="1"/>
              <a:t>résultats</a:t>
            </a:r>
            <a:r>
              <a:rPr lang="en-US" sz="3600" dirty="0"/>
              <a:t> de </a:t>
            </a:r>
            <a:r>
              <a:rPr lang="en-US" sz="3600" dirty="0" err="1"/>
              <a:t>l’expérimentation</a:t>
            </a:r>
            <a:r>
              <a:rPr lang="en-US" sz="3600" dirty="0"/>
              <a:t> </a:t>
            </a:r>
            <a:r>
              <a:rPr lang="en-US" sz="3600" dirty="0" err="1"/>
              <a:t>à</a:t>
            </a:r>
            <a:r>
              <a:rPr lang="en-US" sz="3600" dirty="0"/>
              <a:t> UIZ (20-21/06/2019)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30714" y="2270234"/>
            <a:ext cx="6982914" cy="4054290"/>
          </a:xfrm>
        </p:spPr>
        <p:txBody>
          <a:bodyPr>
            <a:normAutofit/>
          </a:bodyPr>
          <a:lstStyle/>
          <a:p>
            <a:r>
              <a:rPr lang="fr-FR" dirty="0"/>
              <a:t>Nous avons reçu un total de </a:t>
            </a:r>
            <a:r>
              <a:rPr lang="fr-FR" b="1" dirty="0"/>
              <a:t>15 sondages</a:t>
            </a:r>
          </a:p>
          <a:p>
            <a:r>
              <a:rPr lang="fr-FR" dirty="0"/>
              <a:t>100% participants ont trouvé la durée de la réunion raisonnable</a:t>
            </a:r>
          </a:p>
          <a:p>
            <a:r>
              <a:rPr lang="fr-FR" dirty="0"/>
              <a:t> Les dates choisies correctes: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es-ES" dirty="0"/>
          </a:p>
        </p:txBody>
      </p:sp>
      <p:pic>
        <p:nvPicPr>
          <p:cNvPr id="4" name="Imagen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6" t="15432" r="25522" b="33642"/>
          <a:stretch/>
        </p:blipFill>
        <p:spPr bwMode="auto">
          <a:xfrm>
            <a:off x="6435696" y="318630"/>
            <a:ext cx="1184304" cy="470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5" name="Imagen 4" descr="Résultat de recherche d'images pour &quot;funded by erasmus + logo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51" y="296667"/>
            <a:ext cx="2236404" cy="48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 descr="Resultado de imagen de uvi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80" y="296667"/>
            <a:ext cx="2575377" cy="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23F0732-B8FA-1E4C-8E53-66C9B7483C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9201" y="3090041"/>
            <a:ext cx="3200652" cy="1908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313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r-FR" sz="3600" dirty="0"/>
              <a:t>Rapport de qualité </a:t>
            </a:r>
            <a:r>
              <a:rPr lang="en-US" sz="3600" dirty="0"/>
              <a:t>du </a:t>
            </a:r>
            <a:r>
              <a:rPr lang="en-US" sz="3600" dirty="0" err="1"/>
              <a:t>Séminaire</a:t>
            </a:r>
            <a:r>
              <a:rPr lang="en-US" sz="3600" dirty="0"/>
              <a:t> International sur les </a:t>
            </a:r>
            <a:r>
              <a:rPr lang="en-US" sz="3600" dirty="0" err="1"/>
              <a:t>résultats</a:t>
            </a:r>
            <a:r>
              <a:rPr lang="en-US" sz="3600" dirty="0"/>
              <a:t> de </a:t>
            </a:r>
            <a:r>
              <a:rPr lang="en-US" sz="3600" dirty="0" err="1"/>
              <a:t>l’expérimentation</a:t>
            </a:r>
            <a:r>
              <a:rPr lang="en-US" sz="3600" dirty="0"/>
              <a:t> </a:t>
            </a:r>
            <a:r>
              <a:rPr lang="en-US" sz="3600" dirty="0" err="1"/>
              <a:t>à</a:t>
            </a:r>
            <a:r>
              <a:rPr lang="en-US" sz="3600" dirty="0"/>
              <a:t> UIZ (20-21/06/2019)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99182" y="1346049"/>
            <a:ext cx="6982914" cy="446419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r>
              <a:rPr lang="fr-FR" dirty="0"/>
              <a:t>Concernant, en générale, l’organisation et les avantages apportés par cette réunion, ses attentes ont été bien satisfaites par rapport:</a:t>
            </a:r>
          </a:p>
          <a:p>
            <a:pPr lvl="1"/>
            <a:r>
              <a:rPr lang="fr-FR" dirty="0"/>
              <a:t> aux informations fournies</a:t>
            </a:r>
          </a:p>
          <a:p>
            <a:pPr lvl="1"/>
            <a:r>
              <a:rPr lang="fr-FR" dirty="0"/>
              <a:t>à l’organisation et coordination de la réunion</a:t>
            </a:r>
          </a:p>
          <a:p>
            <a:pPr lvl="1"/>
            <a:r>
              <a:rPr lang="fr-FR" dirty="0"/>
              <a:t>à la résolution des doutes et questions, etc. </a:t>
            </a:r>
          </a:p>
          <a:p>
            <a:pPr marL="457200" lvl="1" indent="0">
              <a:buNone/>
            </a:pPr>
            <a:endParaRPr lang="fr-FR" dirty="0"/>
          </a:p>
          <a:p>
            <a:pPr marL="457200" lvl="1" indent="0">
              <a:buNone/>
            </a:pPr>
            <a:r>
              <a:rPr lang="fr-FR" dirty="0"/>
              <a:t>Tous ces aspects sont classés comme « très bien » ou « excellent ». </a:t>
            </a:r>
            <a:endParaRPr lang="es-ES" dirty="0"/>
          </a:p>
          <a:p>
            <a:r>
              <a:rPr lang="es-ES" dirty="0"/>
              <a:t>la </a:t>
            </a:r>
            <a:r>
              <a:rPr lang="fr-FR" dirty="0"/>
              <a:t>réunion</a:t>
            </a:r>
            <a:r>
              <a:rPr lang="es-ES" dirty="0"/>
              <a:t> </a:t>
            </a:r>
            <a:r>
              <a:rPr lang="es-ES" dirty="0" err="1"/>
              <a:t>répond</a:t>
            </a:r>
            <a:r>
              <a:rPr lang="es-ES" dirty="0"/>
              <a:t> </a:t>
            </a:r>
            <a:r>
              <a:rPr lang="es-ES" dirty="0" err="1"/>
              <a:t>à</a:t>
            </a:r>
            <a:r>
              <a:rPr lang="es-ES" dirty="0"/>
              <a:t> mes </a:t>
            </a:r>
            <a:r>
              <a:rPr lang="es-ES" dirty="0" err="1"/>
              <a:t>attentes</a:t>
            </a:r>
            <a:endParaRPr lang="es-ES" dirty="0"/>
          </a:p>
        </p:txBody>
      </p:sp>
      <p:pic>
        <p:nvPicPr>
          <p:cNvPr id="4" name="Imagen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6" t="15432" r="25522" b="33642"/>
          <a:stretch/>
        </p:blipFill>
        <p:spPr bwMode="auto">
          <a:xfrm>
            <a:off x="6435696" y="318630"/>
            <a:ext cx="1184304" cy="470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5" name="Imagen 4" descr="Résultat de recherche d'images pour &quot;funded by erasmus + logo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51" y="296667"/>
            <a:ext cx="2236404" cy="48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 descr="Resultado de imagen de uvi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80" y="296667"/>
            <a:ext cx="2575377" cy="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134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r-FR" sz="3600" dirty="0"/>
              <a:t>Rapport de qualité </a:t>
            </a:r>
            <a:r>
              <a:rPr lang="en-US" sz="3600" dirty="0"/>
              <a:t>du </a:t>
            </a:r>
            <a:r>
              <a:rPr lang="en-US" sz="3600" dirty="0" err="1"/>
              <a:t>Séminaire</a:t>
            </a:r>
            <a:r>
              <a:rPr lang="en-US" sz="3600" dirty="0"/>
              <a:t> International sur les </a:t>
            </a:r>
            <a:r>
              <a:rPr lang="en-US" sz="3600" dirty="0" err="1"/>
              <a:t>résultats</a:t>
            </a:r>
            <a:r>
              <a:rPr lang="en-US" sz="3600" dirty="0"/>
              <a:t> de </a:t>
            </a:r>
            <a:r>
              <a:rPr lang="en-US" sz="3600" dirty="0" err="1"/>
              <a:t>l’expérimentation</a:t>
            </a:r>
            <a:r>
              <a:rPr lang="en-US" sz="3600" dirty="0"/>
              <a:t> </a:t>
            </a:r>
            <a:r>
              <a:rPr lang="en-US" sz="3600" dirty="0" err="1"/>
              <a:t>à</a:t>
            </a:r>
            <a:r>
              <a:rPr lang="en-US" sz="3600" dirty="0"/>
              <a:t> UIZ (20-21/06/2019)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31016" y="318630"/>
            <a:ext cx="6982914" cy="3697663"/>
          </a:xfrm>
        </p:spPr>
        <p:txBody>
          <a:bodyPr>
            <a:normAutofit/>
          </a:bodyPr>
          <a:lstStyle/>
          <a:p>
            <a:r>
              <a:rPr lang="fr-FR" dirty="0"/>
              <a:t>la contribution des participants:</a:t>
            </a:r>
          </a:p>
          <a:p>
            <a:endParaRPr lang="es-ES" dirty="0"/>
          </a:p>
        </p:txBody>
      </p:sp>
      <p:pic>
        <p:nvPicPr>
          <p:cNvPr id="4" name="Imagen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6" t="15432" r="25522" b="33642"/>
          <a:stretch/>
        </p:blipFill>
        <p:spPr bwMode="auto">
          <a:xfrm>
            <a:off x="6435696" y="318630"/>
            <a:ext cx="1184304" cy="470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5" name="Imagen 4" descr="Résultat de recherche d'images pour &quot;funded by erasmus + logo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51" y="296667"/>
            <a:ext cx="2236404" cy="48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 descr="Resultado de imagen de uvi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80" y="296667"/>
            <a:ext cx="2575377" cy="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1DE160E-B42B-F443-BC02-158CF414E0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6400" y="2181146"/>
            <a:ext cx="4445000" cy="27940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E575B9A2-D05F-9146-9E18-DEC97B63103B}"/>
              </a:ext>
            </a:extLst>
          </p:cNvPr>
          <p:cNvSpPr/>
          <p:nvPr/>
        </p:nvSpPr>
        <p:spPr>
          <a:xfrm>
            <a:off x="8357505" y="1798129"/>
            <a:ext cx="1570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améliorable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B23DCD8-10D5-A04B-9759-72A1AF9E9F1A}"/>
              </a:ext>
            </a:extLst>
          </p:cNvPr>
          <p:cNvSpPr/>
          <p:nvPr/>
        </p:nvSpPr>
        <p:spPr>
          <a:xfrm>
            <a:off x="4631016" y="5223227"/>
            <a:ext cx="5961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 err="1"/>
              <a:t>Tout</a:t>
            </a:r>
            <a:r>
              <a:rPr lang="es-ES" i="1" dirty="0"/>
              <a:t> le monde </a:t>
            </a:r>
            <a:r>
              <a:rPr lang="es-ES" i="1" dirty="0" err="1"/>
              <a:t>peut</a:t>
            </a:r>
            <a:r>
              <a:rPr lang="es-ES" i="1" dirty="0"/>
              <a:t> </a:t>
            </a:r>
            <a:r>
              <a:rPr lang="es-ES" i="1" dirty="0" err="1"/>
              <a:t>contribuer</a:t>
            </a:r>
            <a:r>
              <a:rPr lang="es-ES" i="1" dirty="0"/>
              <a:t> </a:t>
            </a:r>
            <a:r>
              <a:rPr lang="es-ES" i="1" dirty="0" err="1"/>
              <a:t>dans</a:t>
            </a:r>
            <a:r>
              <a:rPr lang="es-ES" i="1" dirty="0"/>
              <a:t> la </a:t>
            </a:r>
            <a:r>
              <a:rPr lang="es-ES" i="1" dirty="0" err="1"/>
              <a:t>même</a:t>
            </a:r>
            <a:r>
              <a:rPr lang="es-ES" i="1" dirty="0"/>
              <a:t> mesure? </a:t>
            </a:r>
          </a:p>
        </p:txBody>
      </p:sp>
    </p:spTree>
    <p:extLst>
      <p:ext uri="{BB962C8B-B14F-4D97-AF65-F5344CB8AC3E}">
        <p14:creationId xmlns:p14="http://schemas.microsoft.com/office/powerpoint/2010/main" val="4229473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r-FR" sz="3600" dirty="0"/>
              <a:t>Rapport de qualité </a:t>
            </a:r>
            <a:r>
              <a:rPr lang="en-US" sz="3600" dirty="0"/>
              <a:t>du </a:t>
            </a:r>
            <a:r>
              <a:rPr lang="en-US" sz="3600" dirty="0" err="1"/>
              <a:t>Séminaire</a:t>
            </a:r>
            <a:r>
              <a:rPr lang="en-US" sz="3600" dirty="0"/>
              <a:t> International sur les </a:t>
            </a:r>
            <a:r>
              <a:rPr lang="en-US" sz="3600" dirty="0" err="1"/>
              <a:t>résultats</a:t>
            </a:r>
            <a:r>
              <a:rPr lang="en-US" sz="3600" dirty="0"/>
              <a:t> de </a:t>
            </a:r>
            <a:r>
              <a:rPr lang="en-US" sz="3600" dirty="0" err="1"/>
              <a:t>l’expérimentation</a:t>
            </a:r>
            <a:r>
              <a:rPr lang="en-US" sz="3600" dirty="0"/>
              <a:t> </a:t>
            </a:r>
            <a:r>
              <a:rPr lang="en-US" sz="3600" dirty="0" err="1"/>
              <a:t>à</a:t>
            </a:r>
            <a:r>
              <a:rPr lang="en-US" sz="3600" dirty="0"/>
              <a:t> UIZ (20-21/06/2019)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31016" y="318630"/>
            <a:ext cx="6982914" cy="3697663"/>
          </a:xfrm>
        </p:spPr>
        <p:txBody>
          <a:bodyPr>
            <a:normAutofit/>
          </a:bodyPr>
          <a:lstStyle/>
          <a:p>
            <a:br>
              <a:rPr lang="es-ES" dirty="0"/>
            </a:br>
            <a:endParaRPr lang="es-ES" dirty="0"/>
          </a:p>
          <a:p>
            <a:r>
              <a:rPr lang="es-ES" dirty="0" err="1"/>
              <a:t>Tous</a:t>
            </a:r>
            <a:r>
              <a:rPr lang="es-ES" dirty="0"/>
              <a:t> les </a:t>
            </a:r>
            <a:r>
              <a:rPr lang="es-ES" dirty="0" err="1"/>
              <a:t>sujets</a:t>
            </a:r>
            <a:r>
              <a:rPr lang="es-ES" dirty="0"/>
              <a:t> </a:t>
            </a:r>
            <a:r>
              <a:rPr lang="es-ES" dirty="0" err="1"/>
              <a:t>pertinents</a:t>
            </a:r>
            <a:r>
              <a:rPr lang="es-ES" dirty="0"/>
              <a:t> </a:t>
            </a:r>
            <a:r>
              <a:rPr lang="es-ES" dirty="0" err="1"/>
              <a:t>sont</a:t>
            </a:r>
            <a:r>
              <a:rPr lang="es-ES" dirty="0"/>
              <a:t> </a:t>
            </a:r>
            <a:r>
              <a:rPr lang="es-ES" dirty="0" err="1"/>
              <a:t>présentés</a:t>
            </a:r>
            <a:r>
              <a:rPr lang="es-ES" dirty="0"/>
              <a:t> </a:t>
            </a:r>
            <a:r>
              <a:rPr lang="es-ES" dirty="0" err="1"/>
              <a:t>au</a:t>
            </a:r>
            <a:r>
              <a:rPr lang="es-ES" dirty="0"/>
              <a:t> </a:t>
            </a:r>
            <a:r>
              <a:rPr lang="es-ES" dirty="0" err="1"/>
              <a:t>cours</a:t>
            </a:r>
            <a:r>
              <a:rPr lang="es-ES" dirty="0"/>
              <a:t> des </a:t>
            </a:r>
            <a:r>
              <a:rPr lang="es-ES" dirty="0" err="1"/>
              <a:t>réunions</a:t>
            </a:r>
            <a:r>
              <a:rPr lang="es-ES" dirty="0"/>
              <a:t> </a:t>
            </a:r>
          </a:p>
          <a:p>
            <a:endParaRPr lang="fr-FR" dirty="0"/>
          </a:p>
          <a:p>
            <a:endParaRPr lang="es-ES" dirty="0"/>
          </a:p>
        </p:txBody>
      </p:sp>
      <p:pic>
        <p:nvPicPr>
          <p:cNvPr id="4" name="Imagen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6" t="15432" r="25522" b="33642"/>
          <a:stretch/>
        </p:blipFill>
        <p:spPr bwMode="auto">
          <a:xfrm>
            <a:off x="6435696" y="318630"/>
            <a:ext cx="1184304" cy="470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5" name="Imagen 4" descr="Résultat de recherche d'images pour &quot;funded by erasmus + logo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51" y="296667"/>
            <a:ext cx="2236404" cy="48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 descr="Resultado de imagen de uvi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80" y="296667"/>
            <a:ext cx="2575377" cy="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E575B9A2-D05F-9146-9E18-DEC97B63103B}"/>
              </a:ext>
            </a:extLst>
          </p:cNvPr>
          <p:cNvSpPr/>
          <p:nvPr/>
        </p:nvSpPr>
        <p:spPr>
          <a:xfrm>
            <a:off x="8304702" y="2165259"/>
            <a:ext cx="1570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améliorable</a:t>
            </a:r>
            <a:endParaRPr lang="es-ES" b="1" dirty="0">
              <a:solidFill>
                <a:srgbClr val="FF0000"/>
              </a:solidFill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35D6A6D-24FF-2940-A918-99ED4E2D47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5447" y="2534591"/>
            <a:ext cx="4508500" cy="257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460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r-FR" sz="3600" dirty="0"/>
              <a:t>Rapport de qualité </a:t>
            </a:r>
            <a:r>
              <a:rPr lang="en-US" sz="3600" dirty="0"/>
              <a:t>du </a:t>
            </a:r>
            <a:r>
              <a:rPr lang="en-US" sz="3600" dirty="0" err="1"/>
              <a:t>Séminaire</a:t>
            </a:r>
            <a:r>
              <a:rPr lang="en-US" sz="3600" dirty="0"/>
              <a:t> International sur les </a:t>
            </a:r>
            <a:r>
              <a:rPr lang="en-US" sz="3600" dirty="0" err="1"/>
              <a:t>résultats</a:t>
            </a:r>
            <a:r>
              <a:rPr lang="en-US" sz="3600" dirty="0"/>
              <a:t> de </a:t>
            </a:r>
            <a:r>
              <a:rPr lang="en-US" sz="3600" dirty="0" err="1"/>
              <a:t>l’expérimentation</a:t>
            </a:r>
            <a:r>
              <a:rPr lang="en-US" sz="3600" dirty="0"/>
              <a:t> </a:t>
            </a:r>
            <a:r>
              <a:rPr lang="en-US" sz="3600" dirty="0" err="1"/>
              <a:t>à</a:t>
            </a:r>
            <a:r>
              <a:rPr lang="en-US" sz="3600" dirty="0"/>
              <a:t> UIZ (20-21/06/2019)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31016" y="318630"/>
            <a:ext cx="6982914" cy="3697663"/>
          </a:xfrm>
        </p:spPr>
        <p:txBody>
          <a:bodyPr>
            <a:normAutofit/>
          </a:bodyPr>
          <a:lstStyle/>
          <a:p>
            <a:pPr marL="0" indent="0">
              <a:buNone/>
            </a:pPr>
            <a:br>
              <a:rPr lang="es-ES" dirty="0"/>
            </a:br>
            <a:endParaRPr lang="es-ES" dirty="0"/>
          </a:p>
          <a:p>
            <a:r>
              <a:rPr lang="es-ES" dirty="0" err="1"/>
              <a:t>Tous</a:t>
            </a:r>
            <a:r>
              <a:rPr lang="es-ES" dirty="0"/>
              <a:t> les </a:t>
            </a:r>
            <a:r>
              <a:rPr lang="es-ES" dirty="0" err="1"/>
              <a:t>sujets</a:t>
            </a:r>
            <a:r>
              <a:rPr lang="es-ES" dirty="0"/>
              <a:t> </a:t>
            </a:r>
            <a:r>
              <a:rPr lang="es-ES" dirty="0" err="1"/>
              <a:t>pertinents</a:t>
            </a:r>
            <a:r>
              <a:rPr lang="es-ES" dirty="0"/>
              <a:t> </a:t>
            </a:r>
            <a:r>
              <a:rPr lang="es-ES" dirty="0" err="1"/>
              <a:t>sont</a:t>
            </a:r>
            <a:r>
              <a:rPr lang="es-ES" dirty="0"/>
              <a:t> </a:t>
            </a:r>
            <a:r>
              <a:rPr lang="es-ES" dirty="0" err="1"/>
              <a:t>présentés</a:t>
            </a:r>
            <a:r>
              <a:rPr lang="es-ES" dirty="0"/>
              <a:t> </a:t>
            </a:r>
            <a:r>
              <a:rPr lang="es-ES" dirty="0" err="1"/>
              <a:t>au</a:t>
            </a:r>
            <a:r>
              <a:rPr lang="es-ES" dirty="0"/>
              <a:t> </a:t>
            </a:r>
            <a:r>
              <a:rPr lang="es-ES" dirty="0" err="1"/>
              <a:t>cours</a:t>
            </a:r>
            <a:r>
              <a:rPr lang="es-ES" dirty="0"/>
              <a:t> des </a:t>
            </a:r>
            <a:r>
              <a:rPr lang="es-ES" dirty="0" err="1"/>
              <a:t>réunions</a:t>
            </a:r>
            <a:r>
              <a:rPr lang="es-ES" dirty="0"/>
              <a:t> </a:t>
            </a:r>
          </a:p>
          <a:p>
            <a:endParaRPr lang="fr-FR" dirty="0"/>
          </a:p>
          <a:p>
            <a:endParaRPr lang="es-ES" dirty="0"/>
          </a:p>
        </p:txBody>
      </p:sp>
      <p:pic>
        <p:nvPicPr>
          <p:cNvPr id="4" name="Imagen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6" t="15432" r="25522" b="33642"/>
          <a:stretch/>
        </p:blipFill>
        <p:spPr bwMode="auto">
          <a:xfrm>
            <a:off x="6435696" y="318630"/>
            <a:ext cx="1184304" cy="470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5" name="Imagen 4" descr="Résultat de recherche d'images pour &quot;funded by erasmus + logo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51" y="296667"/>
            <a:ext cx="2236404" cy="48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 descr="Resultado de imagen de uvi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80" y="296667"/>
            <a:ext cx="2575377" cy="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E575B9A2-D05F-9146-9E18-DEC97B63103B}"/>
              </a:ext>
            </a:extLst>
          </p:cNvPr>
          <p:cNvSpPr/>
          <p:nvPr/>
        </p:nvSpPr>
        <p:spPr>
          <a:xfrm>
            <a:off x="8304702" y="2165259"/>
            <a:ext cx="1570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améliorable</a:t>
            </a:r>
            <a:endParaRPr lang="es-ES" b="1" dirty="0">
              <a:solidFill>
                <a:srgbClr val="FF0000"/>
              </a:solidFill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35D6A6D-24FF-2940-A918-99ED4E2D47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5447" y="2534591"/>
            <a:ext cx="4508500" cy="257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562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r-FR" sz="3600" dirty="0"/>
              <a:t>Rapport de qualité </a:t>
            </a:r>
            <a:r>
              <a:rPr lang="en-US" sz="3600" dirty="0"/>
              <a:t>du </a:t>
            </a:r>
            <a:r>
              <a:rPr lang="en-US" sz="3600" dirty="0" err="1"/>
              <a:t>Séminaire</a:t>
            </a:r>
            <a:r>
              <a:rPr lang="en-US" sz="3600" dirty="0"/>
              <a:t> International sur les </a:t>
            </a:r>
            <a:r>
              <a:rPr lang="en-US" sz="3600" dirty="0" err="1"/>
              <a:t>résultats</a:t>
            </a:r>
            <a:r>
              <a:rPr lang="en-US" sz="3600" dirty="0"/>
              <a:t> de </a:t>
            </a:r>
            <a:r>
              <a:rPr lang="en-US" sz="3600" dirty="0" err="1"/>
              <a:t>l’expérimentation</a:t>
            </a:r>
            <a:r>
              <a:rPr lang="en-US" sz="3600" dirty="0"/>
              <a:t> </a:t>
            </a:r>
            <a:r>
              <a:rPr lang="en-US" sz="3600" dirty="0" err="1"/>
              <a:t>à</a:t>
            </a:r>
            <a:r>
              <a:rPr lang="en-US" sz="3600" dirty="0"/>
              <a:t> UIZ (20-21/06/2019)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41527" y="1729314"/>
            <a:ext cx="6982914" cy="36976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s-ES" dirty="0"/>
          </a:p>
          <a:p>
            <a:r>
              <a:rPr lang="es-ES" dirty="0"/>
              <a:t>Les </a:t>
            </a:r>
            <a:r>
              <a:rPr lang="es-ES" dirty="0" err="1"/>
              <a:t>compétences</a:t>
            </a:r>
            <a:r>
              <a:rPr lang="es-ES" dirty="0"/>
              <a:t> </a:t>
            </a:r>
            <a:r>
              <a:rPr lang="es-ES" dirty="0" err="1"/>
              <a:t>linguistiques</a:t>
            </a:r>
            <a:r>
              <a:rPr lang="es-ES" dirty="0"/>
              <a:t> de </a:t>
            </a:r>
            <a:r>
              <a:rPr lang="es-ES" dirty="0" err="1"/>
              <a:t>tous</a:t>
            </a:r>
            <a:r>
              <a:rPr lang="es-ES" dirty="0"/>
              <a:t> les </a:t>
            </a:r>
            <a:r>
              <a:rPr lang="es-ES" dirty="0" err="1"/>
              <a:t>représentants</a:t>
            </a:r>
            <a:r>
              <a:rPr lang="es-ES" dirty="0"/>
              <a:t> </a:t>
            </a:r>
            <a:r>
              <a:rPr lang="es-ES" dirty="0" err="1"/>
              <a:t>sont</a:t>
            </a:r>
            <a:r>
              <a:rPr lang="es-ES" dirty="0"/>
              <a:t> </a:t>
            </a:r>
            <a:r>
              <a:rPr lang="es-ES" dirty="0" err="1"/>
              <a:t>prises</a:t>
            </a:r>
            <a:r>
              <a:rPr lang="es-ES" dirty="0"/>
              <a:t> en </a:t>
            </a:r>
            <a:r>
              <a:rPr lang="es-ES" dirty="0" err="1"/>
              <a:t>compte</a:t>
            </a:r>
            <a:r>
              <a:rPr lang="es-ES" dirty="0"/>
              <a:t>: </a:t>
            </a:r>
            <a:r>
              <a:rPr lang="es-ES" dirty="0" err="1">
                <a:latin typeface="Helvetica" pitchFamily="2" charset="0"/>
              </a:rPr>
              <a:t>Oui</a:t>
            </a:r>
            <a:r>
              <a:rPr lang="es-ES" dirty="0">
                <a:latin typeface="Helvetica" pitchFamily="2" charset="0"/>
              </a:rPr>
              <a:t> </a:t>
            </a:r>
            <a:r>
              <a:rPr lang="es-ES" dirty="0" err="1">
                <a:latin typeface="Helvetica" pitchFamily="2" charset="0"/>
              </a:rPr>
              <a:t>tout</a:t>
            </a:r>
            <a:r>
              <a:rPr lang="es-ES" dirty="0">
                <a:latin typeface="Helvetica" pitchFamily="2" charset="0"/>
              </a:rPr>
              <a:t> </a:t>
            </a:r>
            <a:r>
              <a:rPr lang="es-ES" dirty="0" err="1">
                <a:latin typeface="Helvetica" pitchFamily="2" charset="0"/>
              </a:rPr>
              <a:t>à</a:t>
            </a:r>
            <a:r>
              <a:rPr lang="es-ES" dirty="0">
                <a:latin typeface="Helvetica" pitchFamily="2" charset="0"/>
              </a:rPr>
              <a:t> </a:t>
            </a:r>
            <a:r>
              <a:rPr lang="es-ES" dirty="0" err="1">
                <a:latin typeface="Helvetica" pitchFamily="2" charset="0"/>
              </a:rPr>
              <a:t>fait</a:t>
            </a:r>
            <a:r>
              <a:rPr lang="es-ES" dirty="0">
                <a:latin typeface="Helvetica" pitchFamily="2" charset="0"/>
              </a:rPr>
              <a:t> , </a:t>
            </a:r>
            <a:r>
              <a:rPr lang="es-ES" dirty="0" err="1">
                <a:latin typeface="Helvetica" pitchFamily="2" charset="0"/>
              </a:rPr>
              <a:t>excellent</a:t>
            </a:r>
            <a:endParaRPr lang="es-ES" dirty="0"/>
          </a:p>
          <a:p>
            <a:r>
              <a:rPr lang="es-ES" dirty="0"/>
              <a:t>La </a:t>
            </a:r>
            <a:r>
              <a:rPr lang="es-ES" dirty="0" err="1"/>
              <a:t>réunion</a:t>
            </a:r>
            <a:r>
              <a:rPr lang="es-ES" dirty="0"/>
              <a:t> a </a:t>
            </a:r>
            <a:r>
              <a:rPr lang="es-ES" dirty="0" err="1"/>
              <a:t>contribué</a:t>
            </a:r>
            <a:r>
              <a:rPr lang="es-ES" dirty="0"/>
              <a:t> </a:t>
            </a:r>
            <a:r>
              <a:rPr lang="es-ES" dirty="0" err="1"/>
              <a:t>à</a:t>
            </a:r>
            <a:r>
              <a:rPr lang="es-ES" dirty="0"/>
              <a:t> </a:t>
            </a:r>
            <a:r>
              <a:rPr lang="es-ES" dirty="0" err="1"/>
              <a:t>clarifier</a:t>
            </a:r>
            <a:r>
              <a:rPr lang="es-ES" dirty="0"/>
              <a:t> / </a:t>
            </a:r>
            <a:r>
              <a:rPr lang="es-ES" dirty="0" err="1"/>
              <a:t>résoudre</a:t>
            </a:r>
            <a:r>
              <a:rPr lang="es-ES" dirty="0"/>
              <a:t> </a:t>
            </a:r>
            <a:r>
              <a:rPr lang="es-ES" dirty="0" err="1"/>
              <a:t>à</a:t>
            </a:r>
            <a:r>
              <a:rPr lang="es-ES" dirty="0"/>
              <a:t> des </a:t>
            </a:r>
            <a:r>
              <a:rPr lang="es-ES" dirty="0" err="1"/>
              <a:t>doutes</a:t>
            </a:r>
            <a:r>
              <a:rPr lang="es-ES" dirty="0"/>
              <a:t> et </a:t>
            </a:r>
            <a:r>
              <a:rPr lang="es-ES" dirty="0" err="1"/>
              <a:t>questions</a:t>
            </a:r>
            <a:r>
              <a:rPr lang="es-ES" dirty="0"/>
              <a:t> </a:t>
            </a:r>
          </a:p>
          <a:p>
            <a:pPr marL="914400" lvl="2" indent="0">
              <a:buNone/>
            </a:pPr>
            <a:r>
              <a:rPr lang="es-ES" dirty="0" err="1"/>
              <a:t>Utiles</a:t>
            </a:r>
            <a:r>
              <a:rPr lang="es-ES" dirty="0"/>
              <a:t> : 5</a:t>
            </a:r>
          </a:p>
          <a:p>
            <a:pPr marL="914400" lvl="2" indent="0">
              <a:buNone/>
            </a:pPr>
            <a:r>
              <a:rPr lang="es-ES" dirty="0" err="1"/>
              <a:t>Très</a:t>
            </a:r>
            <a:r>
              <a:rPr lang="es-ES" dirty="0"/>
              <a:t> </a:t>
            </a:r>
            <a:r>
              <a:rPr lang="es-ES" dirty="0" err="1"/>
              <a:t>utiles</a:t>
            </a:r>
            <a:r>
              <a:rPr lang="es-ES" dirty="0"/>
              <a:t> / </a:t>
            </a:r>
            <a:r>
              <a:rPr lang="es-ES" dirty="0" err="1"/>
              <a:t>Very</a:t>
            </a:r>
            <a:r>
              <a:rPr lang="es-ES" dirty="0"/>
              <a:t> </a:t>
            </a:r>
            <a:r>
              <a:rPr lang="es-ES" dirty="0" err="1"/>
              <a:t>useful</a:t>
            </a:r>
            <a:r>
              <a:rPr lang="es-ES" dirty="0"/>
              <a:t>: 9 </a:t>
            </a:r>
            <a:br>
              <a:rPr lang="es-ES" dirty="0"/>
            </a:br>
            <a:endParaRPr lang="es-ES" dirty="0"/>
          </a:p>
          <a:p>
            <a:r>
              <a:rPr lang="es-ES" dirty="0" err="1"/>
              <a:t>Effort</a:t>
            </a:r>
            <a:r>
              <a:rPr lang="es-ES" dirty="0"/>
              <a:t> </a:t>
            </a:r>
            <a:r>
              <a:rPr lang="es-ES" dirty="0" err="1"/>
              <a:t>d’organisation</a:t>
            </a:r>
            <a:r>
              <a:rPr lang="es-ES" dirty="0"/>
              <a:t> de la </a:t>
            </a:r>
            <a:r>
              <a:rPr lang="es-ES" dirty="0" err="1"/>
              <a:t>coordination</a:t>
            </a:r>
            <a:r>
              <a:rPr lang="es-ES" dirty="0"/>
              <a:t>/ </a:t>
            </a:r>
            <a:r>
              <a:rPr lang="es-ES" dirty="0" err="1"/>
              <a:t>cooperation-coordination</a:t>
            </a:r>
            <a:r>
              <a:rPr lang="es-ES" dirty="0"/>
              <a:t> </a:t>
            </a:r>
          </a:p>
          <a:p>
            <a:pPr marL="914400" lvl="2" indent="0">
              <a:buNone/>
            </a:pPr>
            <a:r>
              <a:rPr lang="es-ES" dirty="0"/>
              <a:t>Bien: 1</a:t>
            </a:r>
          </a:p>
          <a:p>
            <a:pPr marL="914400" lvl="2" indent="0">
              <a:buNone/>
            </a:pPr>
            <a:r>
              <a:rPr lang="es-ES" dirty="0" err="1"/>
              <a:t>Utiles</a:t>
            </a:r>
            <a:r>
              <a:rPr lang="es-ES" dirty="0"/>
              <a:t> : 5</a:t>
            </a:r>
          </a:p>
          <a:p>
            <a:pPr marL="914400" lvl="2" indent="0">
              <a:buNone/>
            </a:pPr>
            <a:r>
              <a:rPr lang="es-ES" dirty="0" err="1"/>
              <a:t>Très</a:t>
            </a:r>
            <a:r>
              <a:rPr lang="es-ES" dirty="0"/>
              <a:t> </a:t>
            </a:r>
            <a:r>
              <a:rPr lang="es-ES" dirty="0" err="1"/>
              <a:t>utiles</a:t>
            </a:r>
            <a:r>
              <a:rPr lang="es-ES" dirty="0"/>
              <a:t> / </a:t>
            </a:r>
            <a:r>
              <a:rPr lang="es-ES" dirty="0" err="1"/>
              <a:t>Very</a:t>
            </a:r>
            <a:r>
              <a:rPr lang="es-ES" dirty="0"/>
              <a:t> </a:t>
            </a:r>
            <a:r>
              <a:rPr lang="es-ES" dirty="0" err="1"/>
              <a:t>useful</a:t>
            </a:r>
            <a:r>
              <a:rPr lang="es-ES" dirty="0"/>
              <a:t>: 7</a:t>
            </a:r>
          </a:p>
          <a:p>
            <a:endParaRPr lang="fr-FR" dirty="0"/>
          </a:p>
          <a:p>
            <a:endParaRPr lang="es-ES" dirty="0"/>
          </a:p>
        </p:txBody>
      </p:sp>
      <p:pic>
        <p:nvPicPr>
          <p:cNvPr id="4" name="Imagen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6" t="15432" r="25522" b="33642"/>
          <a:stretch/>
        </p:blipFill>
        <p:spPr bwMode="auto">
          <a:xfrm>
            <a:off x="6435696" y="318630"/>
            <a:ext cx="1184304" cy="470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5" name="Imagen 4" descr="Résultat de recherche d'images pour &quot;funded by erasmus + logo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51" y="296667"/>
            <a:ext cx="2236404" cy="48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 descr="Resultado de imagen de uvi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80" y="296667"/>
            <a:ext cx="2575377" cy="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24C32F84-20F4-5D43-A6B0-99D8E3518E30}"/>
              </a:ext>
            </a:extLst>
          </p:cNvPr>
          <p:cNvSpPr/>
          <p:nvPr/>
        </p:nvSpPr>
        <p:spPr>
          <a:xfrm>
            <a:off x="7971651" y="2967075"/>
            <a:ext cx="1570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améliorable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8E0F1E69-1E0C-B14A-B25B-60E4BA8DFB12}"/>
              </a:ext>
            </a:extLst>
          </p:cNvPr>
          <p:cNvSpPr/>
          <p:nvPr/>
        </p:nvSpPr>
        <p:spPr>
          <a:xfrm>
            <a:off x="7971651" y="4204836"/>
            <a:ext cx="1570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améliorable</a:t>
            </a:r>
            <a:endParaRPr lang="es-E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444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55067" y="803186"/>
            <a:ext cx="6845253" cy="5902414"/>
          </a:xfrm>
        </p:spPr>
        <p:txBody>
          <a:bodyPr>
            <a:normAutofit/>
          </a:bodyPr>
          <a:lstStyle/>
          <a:p>
            <a:r>
              <a:rPr lang="fr-FR" dirty="0"/>
              <a:t>Les résultats mettent en évidence que les participants ont été très satisfaits et n’ont pas eu des difficultés lors de la réunion.</a:t>
            </a:r>
          </a:p>
          <a:p>
            <a:r>
              <a:rPr lang="fr-FR" dirty="0"/>
              <a:t>Les participants ont utilisé les mots « bien » et « excellent » pour évaluer positivement la majeure partie des aspects, ce qui montre que le degré de satisfaction personnelle a été très élevé par rapport à cette réunion. </a:t>
            </a:r>
          </a:p>
          <a:p>
            <a:r>
              <a:rPr lang="es-ES" dirty="0"/>
              <a:t>100% </a:t>
            </a:r>
            <a:r>
              <a:rPr lang="es-ES" dirty="0" err="1"/>
              <a:t>Evaluation</a:t>
            </a:r>
            <a:r>
              <a:rPr lang="es-ES" dirty="0"/>
              <a:t> </a:t>
            </a:r>
            <a:r>
              <a:rPr lang="es-ES" dirty="0" err="1"/>
              <a:t>personnelle</a:t>
            </a:r>
            <a:r>
              <a:rPr lang="es-ES" dirty="0"/>
              <a:t> de </a:t>
            </a:r>
            <a:r>
              <a:rPr lang="es-ES" dirty="0" err="1"/>
              <a:t>votre</a:t>
            </a:r>
            <a:r>
              <a:rPr lang="es-ES" dirty="0"/>
              <a:t> </a:t>
            </a:r>
            <a:r>
              <a:rPr lang="es-ES" dirty="0" err="1"/>
              <a:t>séjour</a:t>
            </a:r>
            <a:r>
              <a:rPr lang="es-ES" dirty="0"/>
              <a:t> :  </a:t>
            </a:r>
            <a:r>
              <a:rPr lang="es-ES" dirty="0" err="1"/>
              <a:t>Excellent</a:t>
            </a:r>
            <a:endParaRPr lang="es-ES" dirty="0"/>
          </a:p>
          <a:p>
            <a:r>
              <a:rPr lang="es-ES" dirty="0"/>
              <a:t>100% </a:t>
            </a:r>
            <a:r>
              <a:rPr lang="es-ES" dirty="0" err="1"/>
              <a:t>Evaluation</a:t>
            </a:r>
            <a:r>
              <a:rPr lang="es-ES" dirty="0"/>
              <a:t> </a:t>
            </a:r>
            <a:r>
              <a:rPr lang="es-ES" dirty="0" err="1"/>
              <a:t>aspects</a:t>
            </a:r>
            <a:r>
              <a:rPr lang="es-ES" dirty="0"/>
              <a:t> </a:t>
            </a:r>
            <a:r>
              <a:rPr lang="es-ES" dirty="0" err="1"/>
              <a:t>logistiques</a:t>
            </a:r>
            <a:r>
              <a:rPr lang="es-ES" dirty="0"/>
              <a:t> : </a:t>
            </a:r>
            <a:r>
              <a:rPr lang="es-ES" dirty="0" err="1"/>
              <a:t>Excellent</a:t>
            </a:r>
            <a:endParaRPr lang="es-ES" dirty="0"/>
          </a:p>
          <a:p>
            <a:r>
              <a:rPr lang="es-ES" dirty="0"/>
              <a:t> 1 </a:t>
            </a:r>
            <a:r>
              <a:rPr lang="es-ES" dirty="0" err="1"/>
              <a:t>Suggestions</a:t>
            </a:r>
            <a:r>
              <a:rPr lang="fr-FR" dirty="0"/>
              <a:t>: Prendre en compte l'agenda universitaire</a:t>
            </a:r>
            <a:endParaRPr lang="es-ES" dirty="0"/>
          </a:p>
        </p:txBody>
      </p:sp>
      <p:pic>
        <p:nvPicPr>
          <p:cNvPr id="4" name="Imagen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6" t="15432" r="25522" b="33642"/>
          <a:stretch/>
        </p:blipFill>
        <p:spPr bwMode="auto">
          <a:xfrm>
            <a:off x="6435696" y="318630"/>
            <a:ext cx="1184304" cy="470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5" name="Imagen 4" descr="Résultat de recherche d'images pour &quot;funded by erasmus + logo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51" y="296667"/>
            <a:ext cx="2236404" cy="48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 descr="Resultado de imagen de uvi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80" y="296667"/>
            <a:ext cx="2575377" cy="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854764" y="2400725"/>
            <a:ext cx="3498979" cy="245644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 fontScale="90000"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rgbClr val="FFFEFF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Rapport de qualité </a:t>
            </a:r>
            <a:r>
              <a:rPr lang="en-US" sz="3200" dirty="0"/>
              <a:t>du </a:t>
            </a:r>
            <a:r>
              <a:rPr lang="en-US" sz="3200" dirty="0" err="1"/>
              <a:t>Séminaire</a:t>
            </a:r>
            <a:r>
              <a:rPr lang="en-US" sz="3200" dirty="0"/>
              <a:t> International sur les </a:t>
            </a:r>
            <a:r>
              <a:rPr lang="en-US" sz="3200" dirty="0" err="1"/>
              <a:t>résultats</a:t>
            </a:r>
            <a:r>
              <a:rPr lang="en-US" sz="3200" dirty="0"/>
              <a:t> de </a:t>
            </a:r>
            <a:r>
              <a:rPr lang="en-US" sz="3200" dirty="0" err="1"/>
              <a:t>l’expérimentation</a:t>
            </a:r>
            <a:r>
              <a:rPr lang="en-US" sz="3200" dirty="0"/>
              <a:t> </a:t>
            </a:r>
            <a:r>
              <a:rPr lang="en-US" sz="3200" dirty="0" err="1"/>
              <a:t>à</a:t>
            </a:r>
            <a:r>
              <a:rPr lang="en-US" sz="3200" dirty="0"/>
              <a:t> UIZ (20-21/06/2019)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88339017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78C30D"/>
      </a:accent1>
      <a:accent2>
        <a:srgbClr val="099B62"/>
      </a:accent2>
      <a:accent3>
        <a:srgbClr val="21CFDF"/>
      </a:accent3>
      <a:accent4>
        <a:srgbClr val="179FDF"/>
      </a:accent4>
      <a:accent5>
        <a:srgbClr val="E75710"/>
      </a:accent5>
      <a:accent6>
        <a:srgbClr val="F89C19"/>
      </a:accent6>
      <a:hlink>
        <a:srgbClr val="7CDE25"/>
      </a:hlink>
      <a:folHlink>
        <a:srgbClr val="BCE8A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EF0781-FB17-4F1F-B3B1-699933968CE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{94E66C7F-3B13-2245-A2E7-6D11C8424884}tf16401369</Template>
  <TotalTime>35046</TotalTime>
  <Words>1347</Words>
  <Application>Microsoft Macintosh PowerPoint</Application>
  <PresentationFormat>Panorámica</PresentationFormat>
  <Paragraphs>181</Paragraphs>
  <Slides>23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2" baseType="lpstr">
      <vt:lpstr>Arial</vt:lpstr>
      <vt:lpstr>Calibri</vt:lpstr>
      <vt:lpstr>Calibri Light</vt:lpstr>
      <vt:lpstr>Helvetica</vt:lpstr>
      <vt:lpstr>Rockwell</vt:lpstr>
      <vt:lpstr>Tahoma</vt:lpstr>
      <vt:lpstr>Times New Roman</vt:lpstr>
      <vt:lpstr>Wingdings</vt:lpstr>
      <vt:lpstr>Atlas</vt:lpstr>
      <vt:lpstr>Gestion de la qualité au projet e-VAL (Juillet 2018-Décembre 2019)</vt:lpstr>
      <vt:lpstr>Rapports de qualité</vt:lpstr>
      <vt:lpstr>Rapport de qualité du Séminaire International sur les résultats de l’expérimentation à UIZ (20-21/06/2019)</vt:lpstr>
      <vt:lpstr>Rapport de qualité du Séminaire International sur les résultats de l’expérimentation à UIZ (20-21/06/2019)</vt:lpstr>
      <vt:lpstr>Rapport de qualité du Séminaire International sur les résultats de l’expérimentation à UIZ (20-21/06/2019)</vt:lpstr>
      <vt:lpstr>Rapport de qualité du Séminaire International sur les résultats de l’expérimentation à UIZ (20-21/06/2019)</vt:lpstr>
      <vt:lpstr>Rapport de qualité du Séminaire International sur les résultats de l’expérimentation à UIZ (20-21/06/2019)</vt:lpstr>
      <vt:lpstr>Rapport de qualité du Séminaire International sur les résultats de l’expérimentation à UIZ (20-21/06/2019)</vt:lpstr>
      <vt:lpstr>Presentación de PowerPoint</vt:lpstr>
      <vt:lpstr>Nos concluons</vt:lpstr>
      <vt:lpstr> </vt:lpstr>
      <vt:lpstr>Nos concluons</vt:lpstr>
      <vt:lpstr> </vt:lpstr>
      <vt:lpstr> </vt:lpstr>
      <vt:lpstr>Nos concluons</vt:lpstr>
      <vt:lpstr> </vt:lpstr>
      <vt:lpstr> </vt:lpstr>
      <vt:lpstr>AUTRES…</vt:lpstr>
      <vt:lpstr>Experte pour l’évaluation externe</vt:lpstr>
      <vt:lpstr>External expert</vt:lpstr>
      <vt:lpstr>Nos concluons</vt:lpstr>
      <vt:lpstr>extension de projet Révision du calendrier des tâches et de la Qualité</vt:lpstr>
      <vt:lpstr>Merci pour votre attention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Gestion de la qualité au projet e-VAL</dc:title>
  <dc:creator>María Dolores Fernandes Del Pozo</dc:creator>
  <cp:lastModifiedBy>Maria Isabel Doval - UVigo</cp:lastModifiedBy>
  <cp:revision>53</cp:revision>
  <dcterms:created xsi:type="dcterms:W3CDTF">2019-06-03T15:05:25Z</dcterms:created>
  <dcterms:modified xsi:type="dcterms:W3CDTF">2020-01-01T20:10:30Z</dcterms:modified>
</cp:coreProperties>
</file>